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  <p:sldMasterId id="2147483669" r:id="rId2"/>
  </p:sldMasterIdLst>
  <p:notesMasterIdLst>
    <p:notesMasterId r:id="rId22"/>
  </p:notesMasterIdLst>
  <p:handoutMasterIdLst>
    <p:handoutMasterId r:id="rId23"/>
  </p:handoutMasterIdLst>
  <p:sldIdLst>
    <p:sldId id="285" r:id="rId3"/>
    <p:sldId id="260" r:id="rId4"/>
    <p:sldId id="262" r:id="rId5"/>
    <p:sldId id="263" r:id="rId6"/>
    <p:sldId id="265" r:id="rId7"/>
    <p:sldId id="266" r:id="rId8"/>
    <p:sldId id="264" r:id="rId9"/>
    <p:sldId id="267" r:id="rId10"/>
    <p:sldId id="268" r:id="rId11"/>
    <p:sldId id="269" r:id="rId12"/>
    <p:sldId id="439" r:id="rId13"/>
    <p:sldId id="436" r:id="rId14"/>
    <p:sldId id="273" r:id="rId15"/>
    <p:sldId id="274" r:id="rId16"/>
    <p:sldId id="275" r:id="rId17"/>
    <p:sldId id="437" r:id="rId18"/>
    <p:sldId id="434" r:id="rId19"/>
    <p:sldId id="276" r:id="rId20"/>
    <p:sldId id="284" r:id="rId21"/>
  </p:sldIdLst>
  <p:sldSz cx="12192000" cy="6858000"/>
  <p:notesSz cx="6858000" cy="9144000"/>
  <p:embeddedFontLst>
    <p:embeddedFont>
      <p:font typeface="맑은 고딕" panose="020B0503020000020004" pitchFamily="34" charset="-127"/>
      <p:regular r:id="rId24"/>
      <p:bold r:id="rId25"/>
    </p:embeddedFont>
    <p:embeddedFont>
      <p:font typeface="Bierstadt" panose="020B000402020202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Garamond" panose="02020404030301010803" pitchFamily="18" charset="0"/>
      <p:regular r:id="rId31"/>
      <p:bold r:id="rId32"/>
      <p: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CE753F"/>
    <a:srgbClr val="E6E6E6"/>
    <a:srgbClr val="FF7E79"/>
    <a:srgbClr val="F2F6F9"/>
    <a:srgbClr val="FF331D"/>
    <a:srgbClr val="FFDFDD"/>
    <a:srgbClr val="2347FF"/>
    <a:srgbClr val="FF0000"/>
    <a:srgbClr val="00F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7ED85-A471-2C1D-6E3E-3B0F6E2EF649}" v="239" dt="2024-03-13T05:04:50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4" autoAdjust="0"/>
    <p:restoredTop sz="89448" autoAdjust="0"/>
  </p:normalViewPr>
  <p:slideViewPr>
    <p:cSldViewPr snapToGrid="0">
      <p:cViewPr varScale="1">
        <p:scale>
          <a:sx n="64" d="100"/>
          <a:sy n="64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170BB3-6EEE-4387-8FC5-F9559521BD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8F7D2-6BB3-4031-8394-45E8B286CF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8B72-A540-48CA-A424-97411D61E09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E532E-67B4-4A46-A2F3-8B8E5CC903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CDEDC-DE8A-42C9-BC11-EE5343CBFA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63684-E333-4771-B8D2-CE83764D4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0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B4D2B-CB42-4F27-9C54-CEF11BB15D9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1BCEA-B3F1-466D-A7D2-C0ACE7DB9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34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ihasdslr?utm_content=attributionCopyText&amp;utm_medium=referral&amp;utm_source=pexel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exels.com/photo/the-thinker-statue-in-rodin-museum-france-6486112/?utm_content=attributionCopyText&amp;utm_medium=referral&amp;utm_source=pexels" TargetMode="External"/><Relationship Id="rId5" Type="http://schemas.openxmlformats.org/officeDocument/2006/relationships/hyperlink" Target="https://www.pexels.com/@charldurand?utm_content=attributionCopyText&amp;utm_medium=referral&amp;utm_source=pexels" TargetMode="External"/><Relationship Id="rId4" Type="http://schemas.openxmlformats.org/officeDocument/2006/relationships/hyperlink" Target="https://www.pexels.com/photo/person-pointing-numeric-print-1342460/?utm_content=attributionCopyText&amp;utm_medium=referral&amp;utm_source=pexel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80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Licensed by the University of Toronto Embedded Ethics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  <a:sym typeface="Arial"/>
              </a:rPr>
              <a:t>Education Initiative</a:t>
            </a:r>
            <a:r>
              <a:rPr lang="en-CA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C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Nisarg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Shah and Deepanshu Kush </a:t>
            </a:r>
            <a:r>
              <a:rPr lang="en-US" sz="180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under the Attribution-</a:t>
            </a:r>
            <a:r>
              <a:rPr lang="en-US" sz="1800" dirty="0" err="1">
                <a:solidFill>
                  <a:srgbClr val="333333"/>
                </a:solidFill>
                <a:latin typeface="Arial"/>
                <a:cs typeface="Arial"/>
                <a:sym typeface="Arial"/>
              </a:rPr>
              <a:t>NonCommercial</a:t>
            </a:r>
            <a:r>
              <a:rPr lang="en-US" sz="180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1800" dirty="0" err="1">
                <a:solidFill>
                  <a:srgbClr val="333333"/>
                </a:solidFill>
                <a:latin typeface="Arial"/>
                <a:cs typeface="Arial"/>
                <a:sym typeface="Arial"/>
              </a:rPr>
              <a:t>ShareAlike</a:t>
            </a:r>
            <a:r>
              <a:rPr lang="en-US" sz="180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 4.0 International license.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800" dirty="0">
                <a:solidFill>
                  <a:srgbClr val="333333"/>
                </a:solidFill>
                <a:latin typeface="Arial"/>
                <a:cs typeface="Arial"/>
                <a:sym typeface="Arial"/>
              </a:rPr>
              <a:t>To view a copy of this license, visit https://creativecommons.org/licenses/by-nc-sa/4.0/.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CA" sz="1800" dirty="0">
              <a:solidFill>
                <a:srgbClr val="333333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Vitaly </a:t>
            </a:r>
            <a:r>
              <a:rPr lang="en-US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Vlasov</a:t>
            </a:r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r>
              <a:rPr lang="en-US" b="1" i="0" u="none" strike="noStrike" dirty="0">
                <a:solidFill>
                  <a:srgbClr val="1A1A1A"/>
                </a:solidFill>
                <a:effectLst/>
                <a:latin typeface="-apple-system"/>
              </a:rPr>
              <a:t> (https://www.pexels.com/photo/person-pointing-numeric-print-1342460/)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5"/>
              </a:rPr>
              <a:t>Charl</a:t>
            </a:r>
            <a:r>
              <a:rPr lang="en-US" b="1" i="0" u="none" strike="noStrike" dirty="0">
                <a:solidFill>
                  <a:srgbClr val="1A1A1A"/>
                </a:solidFill>
                <a:effectLst/>
                <a:latin typeface="-apple-system"/>
                <a:hlinkClick r:id="rId5"/>
              </a:rPr>
              <a:t> Durand</a:t>
            </a:r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6"/>
              </a:rPr>
              <a:t>Pexels</a:t>
            </a:r>
            <a:r>
              <a:rPr lang="en-US" b="1" i="0" u="none" strike="noStrike" dirty="0">
                <a:solidFill>
                  <a:srgbClr val="1A1A1A"/>
                </a:solidFill>
                <a:effectLst/>
                <a:latin typeface="-apple-system"/>
              </a:rPr>
              <a:t> (https://www.pexels.com/photo/the-thinker-statue-in-rodin-museum-france-6486112/)</a:t>
            </a:r>
            <a:endParaRPr dirty="0"/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Photo Sources (from top left, clockwise):</a:t>
            </a:r>
          </a:p>
          <a:p>
            <a:r>
              <a:rPr lang="en-CA" b="1" dirty="0"/>
              <a:t>Image 1 Source</a:t>
            </a:r>
            <a:r>
              <a:rPr lang="en-CA" dirty="0"/>
              <a:t>: Marvin Meyer at </a:t>
            </a:r>
            <a:r>
              <a:rPr lang="en-CA" dirty="0" err="1"/>
              <a:t>unsplash</a:t>
            </a:r>
            <a:r>
              <a:rPr lang="en-CA" dirty="0"/>
              <a:t> (https://unsplash.com/photos/SYTO3xs06fU)</a:t>
            </a:r>
          </a:p>
          <a:p>
            <a:r>
              <a:rPr lang="en-CA" b="1" dirty="0"/>
              <a:t>Image 2 Source: </a:t>
            </a:r>
            <a:r>
              <a:rPr lang="en-CA" dirty="0"/>
              <a:t>https://pixabay.com/photos/people-male-dirty-hand-palm-2594449/</a:t>
            </a:r>
          </a:p>
          <a:p>
            <a:r>
              <a:rPr lang="en-CA" b="1" dirty="0"/>
              <a:t>Image 3 Source: </a:t>
            </a:r>
            <a:r>
              <a:rPr lang="en-CA" dirty="0"/>
              <a:t>Clay Banks at unsplash.com (https://unsplash.com/photos/qT7fZVbDcqE)</a:t>
            </a:r>
          </a:p>
          <a:p>
            <a:r>
              <a:rPr lang="en-CA" b="1" dirty="0"/>
              <a:t>Image 4 Source: </a:t>
            </a:r>
            <a:r>
              <a:rPr lang="en-CA" dirty="0"/>
              <a:t>Thought Catalogue on unsplash.com (https://unsplash.com/photos/fnztlIb52gU)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1BCEA-B3F1-466D-A7D2-C0ACE7DB9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5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75EF1-2578-414D-B94A-0923C52A99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f8476d228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f8476d228d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25" name="Google Shape;425;gf8476d228d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373F21 – Embedded EthiCS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4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373F21 – Embedded EthiCS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80DCD1-B59B-45C5-AD2C-FAC2BA7B4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382"/>
            <a:ext cx="10515600" cy="4681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084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373F21 – Embedded EthiCS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86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39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755134-3153-421C-8492-B284FE87F36A}"/>
              </a:ext>
            </a:extLst>
          </p:cNvPr>
          <p:cNvSpPr/>
          <p:nvPr userDrawn="1"/>
        </p:nvSpPr>
        <p:spPr>
          <a:xfrm>
            <a:off x="0" y="6254319"/>
            <a:ext cx="12192000" cy="603682"/>
          </a:xfrm>
          <a:prstGeom prst="rect">
            <a:avLst/>
          </a:prstGeom>
          <a:solidFill>
            <a:srgbClr val="062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9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5382"/>
            <a:ext cx="10515600" cy="4681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373F21 – Embedded EthiCS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14F6071-0685-4230-8B9C-038D96A6F3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4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7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 Math" panose="02040503050406030204" pitchFamily="18" charset="0"/>
          <a:ea typeface="Cambria Math" panose="02040503050406030204" pitchFamily="18" charset="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500"/>
        </a:spcBef>
        <a:buSzPct val="65000"/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01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D91940-0A30-27EF-706A-B5BA5135E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65;p1">
            <a:extLst>
              <a:ext uri="{FF2B5EF4-FFF2-40B4-BE49-F238E27FC236}">
                <a16:creationId xmlns:a16="http://schemas.microsoft.com/office/drawing/2014/main" id="{E076A1F5-881D-9795-EF70-7E3276BE52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" y="-180875"/>
            <a:ext cx="12191949" cy="813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7;p1">
            <a:extLst>
              <a:ext uri="{FF2B5EF4-FFF2-40B4-BE49-F238E27FC236}">
                <a16:creationId xmlns:a16="http://schemas.microsoft.com/office/drawing/2014/main" id="{3022569D-03A8-54E4-33B6-33581A98E837}"/>
              </a:ext>
            </a:extLst>
          </p:cNvPr>
          <p:cNvSpPr txBox="1"/>
          <p:nvPr/>
        </p:nvSpPr>
        <p:spPr>
          <a:xfrm>
            <a:off x="6755100" y="5318860"/>
            <a:ext cx="5436900" cy="26381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CA" sz="4800" b="0" i="0" u="none" strike="noStrike" cap="none" dirty="0">
                <a:solidFill>
                  <a:srgbClr val="FFFFFF"/>
                </a:solidFill>
                <a:latin typeface="Bierstadt" panose="020B0004020202020204" pitchFamily="34" charset="0"/>
                <a:ea typeface="Alfa Slab One"/>
                <a:cs typeface="Alfa Slab One"/>
                <a:sym typeface="Alfa Slab One"/>
              </a:rPr>
              <a:t>Embedded Ethics:</a:t>
            </a:r>
            <a:br>
              <a:rPr lang="en-CA" sz="4800" b="0" i="0" u="none" strike="noStrike" cap="none" dirty="0">
                <a:solidFill>
                  <a:srgbClr val="FFFFFF"/>
                </a:solidFill>
                <a:latin typeface="Bierstadt" panose="020B0004020202020204" pitchFamily="34" charset="0"/>
                <a:ea typeface="Alfa Slab One"/>
                <a:cs typeface="Alfa Slab One"/>
                <a:sym typeface="Alfa Slab One"/>
              </a:rPr>
            </a:br>
            <a:br>
              <a:rPr lang="en-CA" sz="4800" b="0" i="0" u="none" strike="noStrike" cap="none" dirty="0">
                <a:solidFill>
                  <a:srgbClr val="FF5722"/>
                </a:solidFill>
                <a:latin typeface="Bierstadt" panose="020B0004020202020204" pitchFamily="34" charset="0"/>
                <a:ea typeface="Alfa Slab One"/>
                <a:cs typeface="Alfa Slab One"/>
                <a:sym typeface="Alfa Slab One"/>
              </a:rPr>
            </a:br>
            <a:r>
              <a:rPr lang="en-US" sz="4000" dirty="0">
                <a:solidFill>
                  <a:srgbClr val="CE753F"/>
                </a:solidFill>
                <a:latin typeface="Bierstadt"/>
                <a:ea typeface="Cambria Math"/>
              </a:rPr>
              <a:t>Ethics of Algorithms for Resource Allocation</a:t>
            </a:r>
            <a:endParaRPr sz="4000" b="0" i="0" u="none" strike="noStrike" cap="none" dirty="0">
              <a:solidFill>
                <a:srgbClr val="FF5722"/>
              </a:solidFill>
              <a:latin typeface="Bierstadt" panose="020B0004020202020204" pitchFamily="34" charset="0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41"/>
            <a:ext cx="10515600" cy="1325563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Synthesis of Activity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9BD37DC7-8FED-4780-A468-F9E7A60B9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408" y="1134180"/>
            <a:ext cx="8753764" cy="4860219"/>
          </a:xfrm>
        </p:spPr>
      </p:pic>
    </p:spTree>
    <p:extLst>
      <p:ext uri="{BB962C8B-B14F-4D97-AF65-F5344CB8AC3E}">
        <p14:creationId xmlns:p14="http://schemas.microsoft.com/office/powerpoint/2010/main" val="3984763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Bierstadt"/>
                <a:ea typeface="Cambria Math"/>
              </a:rPr>
              <a:t>Synthesis of Activity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CA" b="1" dirty="0">
                <a:latin typeface="Bierstadt"/>
              </a:rPr>
              <a:t>Let’s go through some of the answers!</a:t>
            </a:r>
            <a:endParaRPr lang="en-US">
              <a:latin typeface="Bierstadt"/>
            </a:endParaRPr>
          </a:p>
          <a:p>
            <a:r>
              <a:rPr lang="en-CA" dirty="0">
                <a:solidFill>
                  <a:srgbClr val="C00000"/>
                </a:solidFill>
                <a:latin typeface="Bierstadt"/>
              </a:rPr>
              <a:t>Food for thought</a:t>
            </a:r>
            <a:endParaRPr lang="en-CA">
              <a:solidFill>
                <a:srgbClr val="C00000"/>
              </a:solidFill>
              <a:latin typeface="Bierstadt"/>
            </a:endParaRPr>
          </a:p>
          <a:p>
            <a:pPr lvl="1"/>
            <a:r>
              <a:rPr lang="en-CA" sz="2400" dirty="0">
                <a:latin typeface="Bierstadt"/>
              </a:rPr>
              <a:t>How do you identify all possible stakeholders for a given problem?</a:t>
            </a:r>
          </a:p>
          <a:p>
            <a:pPr lvl="1"/>
            <a:r>
              <a:rPr lang="en-CA" sz="2400" dirty="0">
                <a:latin typeface="Bierstadt"/>
              </a:rPr>
              <a:t>How do you determine the needs and priorities of these stakeholders?</a:t>
            </a:r>
            <a:endParaRPr lang="en-CA" sz="2400">
              <a:latin typeface="Bierstadt"/>
              <a:cs typeface="Calibri"/>
            </a:endParaRPr>
          </a:p>
          <a:p>
            <a:r>
              <a:rPr lang="en-CA" dirty="0">
                <a:solidFill>
                  <a:srgbClr val="C00000"/>
                </a:solidFill>
                <a:latin typeface="Bierstadt"/>
              </a:rPr>
              <a:t>Takeaways</a:t>
            </a:r>
            <a:endParaRPr lang="en-CA">
              <a:solidFill>
                <a:srgbClr val="C00000"/>
              </a:solidFill>
              <a:latin typeface="Bierstadt"/>
            </a:endParaRPr>
          </a:p>
          <a:p>
            <a:pPr lvl="1"/>
            <a:r>
              <a:rPr lang="en-CA" sz="2400" dirty="0">
                <a:latin typeface="Bierstadt"/>
              </a:rPr>
              <a:t>Different individuals or groups can, in some contexts, have differing claims to a resource</a:t>
            </a:r>
          </a:p>
          <a:p>
            <a:pPr lvl="1"/>
            <a:r>
              <a:rPr lang="en-CA" sz="2400" dirty="0">
                <a:latin typeface="Bierstadt"/>
              </a:rPr>
              <a:t>An ethical solution must find a balance between the needs and priorities of all stakeholders</a:t>
            </a:r>
          </a:p>
          <a:p>
            <a:pPr lvl="2"/>
            <a:r>
              <a:rPr lang="en-CA" sz="2400" dirty="0">
                <a:latin typeface="Bierstadt"/>
              </a:rPr>
              <a:t>It should be justifiable to each stakeholder!</a:t>
            </a:r>
          </a:p>
        </p:txBody>
      </p:sp>
    </p:spTree>
    <p:extLst>
      <p:ext uri="{BB962C8B-B14F-4D97-AF65-F5344CB8AC3E}">
        <p14:creationId xmlns:p14="http://schemas.microsoft.com/office/powerpoint/2010/main" val="1847403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80C2-E3AA-453F-8DDC-A6ED4812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71790-AB2F-4AAD-95A3-E3A32912191F}"/>
              </a:ext>
            </a:extLst>
          </p:cNvPr>
          <p:cNvSpPr txBox="1"/>
          <p:nvPr/>
        </p:nvSpPr>
        <p:spPr>
          <a:xfrm>
            <a:off x="3985965" y="2898510"/>
            <a:ext cx="422102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3600" dirty="0">
                <a:latin typeface="Bierstadt"/>
              </a:rPr>
              <a:t>Time for some polls!</a:t>
            </a:r>
          </a:p>
        </p:txBody>
      </p:sp>
    </p:spTree>
    <p:extLst>
      <p:ext uri="{BB962C8B-B14F-4D97-AF65-F5344CB8AC3E}">
        <p14:creationId xmlns:p14="http://schemas.microsoft.com/office/powerpoint/2010/main" val="42033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latin typeface="Bierstadt"/>
              </a:rPr>
              <a:t>Imagine two hypothetical countries requesting 10M vaccines each</a:t>
            </a:r>
          </a:p>
          <a:p>
            <a:r>
              <a:rPr lang="en-CA" dirty="0">
                <a:latin typeface="Bierstadt"/>
              </a:rPr>
              <a:t>Which of the following two vaccine allocations is fairer in your opinion?</a:t>
            </a:r>
          </a:p>
          <a:p>
            <a:endParaRPr lang="en-CA" dirty="0">
              <a:latin typeface="Bierstad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Poll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13</a:t>
            </a:fld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5F0830-5E9D-436F-94CD-B51642347264}"/>
              </a:ext>
            </a:extLst>
          </p:cNvPr>
          <p:cNvGrpSpPr/>
          <p:nvPr/>
        </p:nvGrpSpPr>
        <p:grpSpPr>
          <a:xfrm>
            <a:off x="7435785" y="2820945"/>
            <a:ext cx="1300705" cy="867137"/>
            <a:chOff x="6709921" y="2995430"/>
            <a:chExt cx="1300705" cy="86713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A3420EC-EE36-4CBE-9B13-0DAD05D811E3}"/>
                </a:ext>
              </a:extLst>
            </p:cNvPr>
            <p:cNvSpPr/>
            <p:nvPr/>
          </p:nvSpPr>
          <p:spPr>
            <a:xfrm>
              <a:off x="6709921" y="2995430"/>
              <a:ext cx="1300705" cy="867137"/>
            </a:xfrm>
            <a:custGeom>
              <a:avLst/>
              <a:gdLst>
                <a:gd name="connsiteX0" fmla="*/ 0 w 1300705"/>
                <a:gd name="connsiteY0" fmla="*/ 0 h 867137"/>
                <a:gd name="connsiteX1" fmla="*/ 1300705 w 1300705"/>
                <a:gd name="connsiteY1" fmla="*/ 0 h 867137"/>
                <a:gd name="connsiteX2" fmla="*/ 1300705 w 1300705"/>
                <a:gd name="connsiteY2" fmla="*/ 867137 h 867137"/>
                <a:gd name="connsiteX3" fmla="*/ 0 w 1300705"/>
                <a:gd name="connsiteY3" fmla="*/ 867137 h 86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867137">
                  <a:moveTo>
                    <a:pt x="0" y="0"/>
                  </a:moveTo>
                  <a:lnTo>
                    <a:pt x="1300705" y="0"/>
                  </a:lnTo>
                  <a:lnTo>
                    <a:pt x="1300705" y="867137"/>
                  </a:lnTo>
                  <a:lnTo>
                    <a:pt x="0" y="867137"/>
                  </a:lnTo>
                  <a:close/>
                </a:path>
              </a:pathLst>
            </a:custGeom>
            <a:solidFill>
              <a:srgbClr val="CE112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A250EA0-E93B-4D9F-9441-7A708E3EB06D}"/>
                </a:ext>
              </a:extLst>
            </p:cNvPr>
            <p:cNvSpPr/>
            <p:nvPr/>
          </p:nvSpPr>
          <p:spPr>
            <a:xfrm>
              <a:off x="6709921" y="3089369"/>
              <a:ext cx="1300705" cy="97552"/>
            </a:xfrm>
            <a:custGeom>
              <a:avLst/>
              <a:gdLst>
                <a:gd name="connsiteX0" fmla="*/ 0 w 1300705"/>
                <a:gd name="connsiteY0" fmla="*/ 0 h 97552"/>
                <a:gd name="connsiteX1" fmla="*/ 1300705 w 1300705"/>
                <a:gd name="connsiteY1" fmla="*/ 0 h 97552"/>
                <a:gd name="connsiteX2" fmla="*/ 1300705 w 1300705"/>
                <a:gd name="connsiteY2" fmla="*/ 97553 h 97552"/>
                <a:gd name="connsiteX3" fmla="*/ 0 w 1300705"/>
                <a:gd name="connsiteY3" fmla="*/ 97553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7552">
                  <a:moveTo>
                    <a:pt x="0" y="0"/>
                  </a:moveTo>
                  <a:lnTo>
                    <a:pt x="1300705" y="0"/>
                  </a:lnTo>
                  <a:lnTo>
                    <a:pt x="1300705" y="97553"/>
                  </a:lnTo>
                  <a:lnTo>
                    <a:pt x="0" y="97553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D267C81-A1AA-44A1-9EBA-F1339D73BDC5}"/>
                </a:ext>
              </a:extLst>
            </p:cNvPr>
            <p:cNvSpPr/>
            <p:nvPr/>
          </p:nvSpPr>
          <p:spPr>
            <a:xfrm>
              <a:off x="6709921" y="3284475"/>
              <a:ext cx="1300705" cy="93939"/>
            </a:xfrm>
            <a:custGeom>
              <a:avLst/>
              <a:gdLst>
                <a:gd name="connsiteX0" fmla="*/ 0 w 1300705"/>
                <a:gd name="connsiteY0" fmla="*/ 0 h 93939"/>
                <a:gd name="connsiteX1" fmla="*/ 1300705 w 1300705"/>
                <a:gd name="connsiteY1" fmla="*/ 0 h 93939"/>
                <a:gd name="connsiteX2" fmla="*/ 1300705 w 1300705"/>
                <a:gd name="connsiteY2" fmla="*/ 93940 h 93939"/>
                <a:gd name="connsiteX3" fmla="*/ 0 w 1300705"/>
                <a:gd name="connsiteY3" fmla="*/ 93940 h 9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3939">
                  <a:moveTo>
                    <a:pt x="0" y="0"/>
                  </a:moveTo>
                  <a:lnTo>
                    <a:pt x="1300705" y="0"/>
                  </a:lnTo>
                  <a:lnTo>
                    <a:pt x="1300705" y="93940"/>
                  </a:lnTo>
                  <a:lnTo>
                    <a:pt x="0" y="93940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0B0FBCC-1326-4DE7-BD20-6E99D0A3DD1C}"/>
                </a:ext>
              </a:extLst>
            </p:cNvPr>
            <p:cNvSpPr/>
            <p:nvPr/>
          </p:nvSpPr>
          <p:spPr>
            <a:xfrm>
              <a:off x="6709921" y="3475968"/>
              <a:ext cx="1300705" cy="97552"/>
            </a:xfrm>
            <a:custGeom>
              <a:avLst/>
              <a:gdLst>
                <a:gd name="connsiteX0" fmla="*/ 0 w 1300705"/>
                <a:gd name="connsiteY0" fmla="*/ 0 h 97552"/>
                <a:gd name="connsiteX1" fmla="*/ 1300705 w 1300705"/>
                <a:gd name="connsiteY1" fmla="*/ 0 h 97552"/>
                <a:gd name="connsiteX2" fmla="*/ 1300705 w 1300705"/>
                <a:gd name="connsiteY2" fmla="*/ 97553 h 97552"/>
                <a:gd name="connsiteX3" fmla="*/ 0 w 1300705"/>
                <a:gd name="connsiteY3" fmla="*/ 97553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7552">
                  <a:moveTo>
                    <a:pt x="0" y="0"/>
                  </a:moveTo>
                  <a:lnTo>
                    <a:pt x="1300705" y="0"/>
                  </a:lnTo>
                  <a:lnTo>
                    <a:pt x="1300705" y="97553"/>
                  </a:lnTo>
                  <a:lnTo>
                    <a:pt x="0" y="97553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8926BBE-4AD2-42DF-A497-3798C2BA6F2A}"/>
                </a:ext>
              </a:extLst>
            </p:cNvPr>
            <p:cNvSpPr/>
            <p:nvPr/>
          </p:nvSpPr>
          <p:spPr>
            <a:xfrm>
              <a:off x="6709921" y="3667461"/>
              <a:ext cx="1300705" cy="97552"/>
            </a:xfrm>
            <a:custGeom>
              <a:avLst/>
              <a:gdLst>
                <a:gd name="connsiteX0" fmla="*/ 0 w 1300705"/>
                <a:gd name="connsiteY0" fmla="*/ 0 h 97552"/>
                <a:gd name="connsiteX1" fmla="*/ 1300705 w 1300705"/>
                <a:gd name="connsiteY1" fmla="*/ 0 h 97552"/>
                <a:gd name="connsiteX2" fmla="*/ 1300705 w 1300705"/>
                <a:gd name="connsiteY2" fmla="*/ 97553 h 97552"/>
                <a:gd name="connsiteX3" fmla="*/ 0 w 1300705"/>
                <a:gd name="connsiteY3" fmla="*/ 97553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7552">
                  <a:moveTo>
                    <a:pt x="0" y="0"/>
                  </a:moveTo>
                  <a:lnTo>
                    <a:pt x="1300705" y="0"/>
                  </a:lnTo>
                  <a:lnTo>
                    <a:pt x="1300705" y="97553"/>
                  </a:lnTo>
                  <a:lnTo>
                    <a:pt x="0" y="97553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FD7E24-A78A-480F-A4CC-EAA09909641F}"/>
                </a:ext>
              </a:extLst>
            </p:cNvPr>
            <p:cNvSpPr/>
            <p:nvPr/>
          </p:nvSpPr>
          <p:spPr>
            <a:xfrm>
              <a:off x="7035097" y="3103822"/>
              <a:ext cx="650352" cy="650352"/>
            </a:xfrm>
            <a:custGeom>
              <a:avLst/>
              <a:gdLst>
                <a:gd name="connsiteX0" fmla="*/ 650353 w 650352"/>
                <a:gd name="connsiteY0" fmla="*/ 325176 h 650352"/>
                <a:gd name="connsiteX1" fmla="*/ 325176 w 650352"/>
                <a:gd name="connsiteY1" fmla="*/ 650353 h 650352"/>
                <a:gd name="connsiteX2" fmla="*/ 0 w 650352"/>
                <a:gd name="connsiteY2" fmla="*/ 325176 h 650352"/>
                <a:gd name="connsiteX3" fmla="*/ 325176 w 650352"/>
                <a:gd name="connsiteY3" fmla="*/ 0 h 650352"/>
                <a:gd name="connsiteX4" fmla="*/ 650353 w 650352"/>
                <a:gd name="connsiteY4" fmla="*/ 325176 h 65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352" h="650352">
                  <a:moveTo>
                    <a:pt x="650353" y="325176"/>
                  </a:moveTo>
                  <a:cubicBezTo>
                    <a:pt x="650353" y="504766"/>
                    <a:pt x="504766" y="650353"/>
                    <a:pt x="325176" y="650353"/>
                  </a:cubicBezTo>
                  <a:cubicBezTo>
                    <a:pt x="145586" y="650353"/>
                    <a:pt x="0" y="504766"/>
                    <a:pt x="0" y="325176"/>
                  </a:cubicBezTo>
                  <a:cubicBezTo>
                    <a:pt x="0" y="145586"/>
                    <a:pt x="145586" y="0"/>
                    <a:pt x="325176" y="0"/>
                  </a:cubicBezTo>
                  <a:cubicBezTo>
                    <a:pt x="504766" y="0"/>
                    <a:pt x="650353" y="145586"/>
                    <a:pt x="650353" y="325176"/>
                  </a:cubicBez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71FDC9F-0B4C-48A2-8BD5-5CE4B738794D}"/>
                </a:ext>
              </a:extLst>
            </p:cNvPr>
            <p:cNvSpPr/>
            <p:nvPr/>
          </p:nvSpPr>
          <p:spPr>
            <a:xfrm>
              <a:off x="7153026" y="3163389"/>
              <a:ext cx="392923" cy="531204"/>
            </a:xfrm>
            <a:custGeom>
              <a:avLst/>
              <a:gdLst>
                <a:gd name="connsiteX0" fmla="*/ 336453 w 392923"/>
                <a:gd name="connsiteY0" fmla="*/ 223824 h 531204"/>
                <a:gd name="connsiteX1" fmla="*/ 236570 w 392923"/>
                <a:gd name="connsiteY1" fmla="*/ 363758 h 531204"/>
                <a:gd name="connsiteX2" fmla="*/ 212615 w 392923"/>
                <a:gd name="connsiteY2" fmla="*/ 399473 h 531204"/>
                <a:gd name="connsiteX3" fmla="*/ 164977 w 392923"/>
                <a:gd name="connsiteY3" fmla="*/ 516862 h 531204"/>
                <a:gd name="connsiteX4" fmla="*/ 135006 w 392923"/>
                <a:gd name="connsiteY4" fmla="*/ 514477 h 531204"/>
                <a:gd name="connsiteX5" fmla="*/ 105957 w 392923"/>
                <a:gd name="connsiteY5" fmla="*/ 506023 h 531204"/>
                <a:gd name="connsiteX6" fmla="*/ 81515 w 392923"/>
                <a:gd name="connsiteY6" fmla="*/ 488897 h 531204"/>
                <a:gd name="connsiteX7" fmla="*/ 60649 w 392923"/>
                <a:gd name="connsiteY7" fmla="*/ 469169 h 531204"/>
                <a:gd name="connsiteX8" fmla="*/ 52574 w 392923"/>
                <a:gd name="connsiteY8" fmla="*/ 441529 h 531204"/>
                <a:gd name="connsiteX9" fmla="*/ 176737 w 392923"/>
                <a:gd name="connsiteY9" fmla="*/ 349992 h 531204"/>
                <a:gd name="connsiteX10" fmla="*/ 197223 w 392923"/>
                <a:gd name="connsiteY10" fmla="*/ 302950 h 531204"/>
                <a:gd name="connsiteX11" fmla="*/ 182103 w 392923"/>
                <a:gd name="connsiteY11" fmla="*/ 284523 h 531204"/>
                <a:gd name="connsiteX12" fmla="*/ 162755 w 392923"/>
                <a:gd name="connsiteY12" fmla="*/ 270270 h 531204"/>
                <a:gd name="connsiteX13" fmla="*/ 142431 w 392923"/>
                <a:gd name="connsiteY13" fmla="*/ 258021 h 531204"/>
                <a:gd name="connsiteX14" fmla="*/ 127039 w 392923"/>
                <a:gd name="connsiteY14" fmla="*/ 239215 h 531204"/>
                <a:gd name="connsiteX15" fmla="*/ 105686 w 392923"/>
                <a:gd name="connsiteY15" fmla="*/ 222252 h 531204"/>
                <a:gd name="connsiteX16" fmla="*/ 83899 w 392923"/>
                <a:gd name="connsiteY16" fmla="*/ 201332 h 531204"/>
                <a:gd name="connsiteX17" fmla="*/ 66231 w 392923"/>
                <a:gd name="connsiteY17" fmla="*/ 176998 h 531204"/>
                <a:gd name="connsiteX18" fmla="*/ 35340 w 392923"/>
                <a:gd name="connsiteY18" fmla="*/ 150117 h 531204"/>
                <a:gd name="connsiteX19" fmla="*/ 22495 w 392923"/>
                <a:gd name="connsiteY19" fmla="*/ 121718 h 531204"/>
                <a:gd name="connsiteX20" fmla="*/ 131700 w 392923"/>
                <a:gd name="connsiteY20" fmla="*/ 137164 h 531204"/>
                <a:gd name="connsiteX21" fmla="*/ 215975 w 392923"/>
                <a:gd name="connsiteY21" fmla="*/ 172934 h 531204"/>
                <a:gd name="connsiteX22" fmla="*/ 264426 w 392923"/>
                <a:gd name="connsiteY22" fmla="*/ 162636 h 531204"/>
                <a:gd name="connsiteX23" fmla="*/ 339596 w 392923"/>
                <a:gd name="connsiteY23" fmla="*/ 114673 h 531204"/>
                <a:gd name="connsiteX24" fmla="*/ 365231 w 392923"/>
                <a:gd name="connsiteY24" fmla="*/ 135105 h 531204"/>
                <a:gd name="connsiteX25" fmla="*/ 392600 w 392923"/>
                <a:gd name="connsiteY25" fmla="*/ 140524 h 531204"/>
                <a:gd name="connsiteX26" fmla="*/ 336453 w 392923"/>
                <a:gd name="connsiteY26" fmla="*/ 223824 h 531204"/>
                <a:gd name="connsiteX27" fmla="*/ 342035 w 392923"/>
                <a:gd name="connsiteY27" fmla="*/ 135484 h 531204"/>
                <a:gd name="connsiteX28" fmla="*/ 347888 w 392923"/>
                <a:gd name="connsiteY28" fmla="*/ 142638 h 531204"/>
                <a:gd name="connsiteX29" fmla="*/ 342035 w 392923"/>
                <a:gd name="connsiteY29" fmla="*/ 135484 h 531204"/>
                <a:gd name="connsiteX30" fmla="*/ 247192 w 392923"/>
                <a:gd name="connsiteY30" fmla="*/ 162961 h 531204"/>
                <a:gd name="connsiteX31" fmla="*/ 176358 w 392923"/>
                <a:gd name="connsiteY31" fmla="*/ 134888 h 531204"/>
                <a:gd name="connsiteX32" fmla="*/ 127690 w 392923"/>
                <a:gd name="connsiteY32" fmla="*/ 129143 h 531204"/>
                <a:gd name="connsiteX33" fmla="*/ 131971 w 392923"/>
                <a:gd name="connsiteY33" fmla="*/ 113535 h 531204"/>
                <a:gd name="connsiteX34" fmla="*/ 132893 w 392923"/>
                <a:gd name="connsiteY34" fmla="*/ 90718 h 531204"/>
                <a:gd name="connsiteX35" fmla="*/ 131700 w 392923"/>
                <a:gd name="connsiteY35" fmla="*/ 65896 h 531204"/>
                <a:gd name="connsiteX36" fmla="*/ 143515 w 392923"/>
                <a:gd name="connsiteY36" fmla="*/ 44922 h 531204"/>
                <a:gd name="connsiteX37" fmla="*/ 140697 w 392923"/>
                <a:gd name="connsiteY37" fmla="*/ 12838 h 531204"/>
                <a:gd name="connsiteX38" fmla="*/ 154192 w 392923"/>
                <a:gd name="connsiteY38" fmla="*/ 4980 h 531204"/>
                <a:gd name="connsiteX39" fmla="*/ 241881 w 392923"/>
                <a:gd name="connsiteY39" fmla="*/ 116570 h 531204"/>
                <a:gd name="connsiteX40" fmla="*/ 247192 w 392923"/>
                <a:gd name="connsiteY40" fmla="*/ 162961 h 53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2923" h="531204">
                  <a:moveTo>
                    <a:pt x="336453" y="223824"/>
                  </a:moveTo>
                  <a:cubicBezTo>
                    <a:pt x="336453" y="223824"/>
                    <a:pt x="342631" y="323436"/>
                    <a:pt x="236570" y="363758"/>
                  </a:cubicBezTo>
                  <a:cubicBezTo>
                    <a:pt x="236570" y="363758"/>
                    <a:pt x="218577" y="367118"/>
                    <a:pt x="212615" y="399473"/>
                  </a:cubicBezTo>
                  <a:cubicBezTo>
                    <a:pt x="212615" y="399473"/>
                    <a:pt x="201396" y="449388"/>
                    <a:pt x="164977" y="516862"/>
                  </a:cubicBezTo>
                  <a:cubicBezTo>
                    <a:pt x="164977" y="516862"/>
                    <a:pt x="149802" y="549813"/>
                    <a:pt x="135006" y="514477"/>
                  </a:cubicBezTo>
                  <a:cubicBezTo>
                    <a:pt x="135006" y="514477"/>
                    <a:pt x="109588" y="541684"/>
                    <a:pt x="105957" y="506023"/>
                  </a:cubicBezTo>
                  <a:cubicBezTo>
                    <a:pt x="105957" y="506023"/>
                    <a:pt x="75011" y="524720"/>
                    <a:pt x="81515" y="488897"/>
                  </a:cubicBezTo>
                  <a:cubicBezTo>
                    <a:pt x="81515" y="488897"/>
                    <a:pt x="39892" y="502012"/>
                    <a:pt x="60649" y="469169"/>
                  </a:cubicBezTo>
                  <a:cubicBezTo>
                    <a:pt x="60649" y="469169"/>
                    <a:pt x="20544" y="464454"/>
                    <a:pt x="52574" y="441529"/>
                  </a:cubicBezTo>
                  <a:cubicBezTo>
                    <a:pt x="52574" y="441529"/>
                    <a:pt x="179284" y="381643"/>
                    <a:pt x="176737" y="349992"/>
                  </a:cubicBezTo>
                  <a:cubicBezTo>
                    <a:pt x="176737" y="349992"/>
                    <a:pt x="181181" y="313898"/>
                    <a:pt x="197223" y="302950"/>
                  </a:cubicBezTo>
                  <a:cubicBezTo>
                    <a:pt x="197223" y="302950"/>
                    <a:pt x="160478" y="325170"/>
                    <a:pt x="182103" y="284523"/>
                  </a:cubicBezTo>
                  <a:cubicBezTo>
                    <a:pt x="182103" y="284523"/>
                    <a:pt x="135060" y="305118"/>
                    <a:pt x="162755" y="270270"/>
                  </a:cubicBezTo>
                  <a:cubicBezTo>
                    <a:pt x="162755" y="270270"/>
                    <a:pt x="119398" y="296663"/>
                    <a:pt x="142431" y="258021"/>
                  </a:cubicBezTo>
                  <a:cubicBezTo>
                    <a:pt x="142431" y="258021"/>
                    <a:pt x="91866" y="276936"/>
                    <a:pt x="127039" y="239215"/>
                  </a:cubicBezTo>
                  <a:cubicBezTo>
                    <a:pt x="127039" y="239215"/>
                    <a:pt x="69375" y="252493"/>
                    <a:pt x="105686" y="222252"/>
                  </a:cubicBezTo>
                  <a:cubicBezTo>
                    <a:pt x="105686" y="222252"/>
                    <a:pt x="34093" y="222198"/>
                    <a:pt x="83899" y="201332"/>
                  </a:cubicBezTo>
                  <a:cubicBezTo>
                    <a:pt x="83899" y="201332"/>
                    <a:pt x="14420" y="199273"/>
                    <a:pt x="66231" y="176998"/>
                  </a:cubicBezTo>
                  <a:cubicBezTo>
                    <a:pt x="66231" y="176998"/>
                    <a:pt x="-6933" y="159005"/>
                    <a:pt x="35340" y="150117"/>
                  </a:cubicBezTo>
                  <a:cubicBezTo>
                    <a:pt x="35340" y="150117"/>
                    <a:pt x="-35495" y="104755"/>
                    <a:pt x="22495" y="121718"/>
                  </a:cubicBezTo>
                  <a:cubicBezTo>
                    <a:pt x="22495" y="121718"/>
                    <a:pt x="66665" y="146215"/>
                    <a:pt x="131700" y="137164"/>
                  </a:cubicBezTo>
                  <a:cubicBezTo>
                    <a:pt x="131700" y="137164"/>
                    <a:pt x="158636" y="132828"/>
                    <a:pt x="215975" y="172934"/>
                  </a:cubicBezTo>
                  <a:cubicBezTo>
                    <a:pt x="215975" y="172934"/>
                    <a:pt x="235919" y="187892"/>
                    <a:pt x="264426" y="162636"/>
                  </a:cubicBezTo>
                  <a:cubicBezTo>
                    <a:pt x="264426" y="162636"/>
                    <a:pt x="314666" y="113372"/>
                    <a:pt x="339596" y="114673"/>
                  </a:cubicBezTo>
                  <a:cubicBezTo>
                    <a:pt x="339596" y="114673"/>
                    <a:pt x="356614" y="114944"/>
                    <a:pt x="365231" y="135105"/>
                  </a:cubicBezTo>
                  <a:cubicBezTo>
                    <a:pt x="365231" y="135105"/>
                    <a:pt x="384416" y="137435"/>
                    <a:pt x="392600" y="140524"/>
                  </a:cubicBezTo>
                  <a:cubicBezTo>
                    <a:pt x="392600" y="140524"/>
                    <a:pt x="334122" y="154398"/>
                    <a:pt x="336453" y="223824"/>
                  </a:cubicBezTo>
                  <a:close/>
                  <a:moveTo>
                    <a:pt x="342035" y="135484"/>
                  </a:moveTo>
                  <a:cubicBezTo>
                    <a:pt x="338458" y="144643"/>
                    <a:pt x="347888" y="142638"/>
                    <a:pt x="347888" y="142638"/>
                  </a:cubicBezTo>
                  <a:cubicBezTo>
                    <a:pt x="352061" y="134346"/>
                    <a:pt x="342035" y="135484"/>
                    <a:pt x="342035" y="135484"/>
                  </a:cubicBezTo>
                  <a:close/>
                  <a:moveTo>
                    <a:pt x="247192" y="162961"/>
                  </a:moveTo>
                  <a:cubicBezTo>
                    <a:pt x="233047" y="168273"/>
                    <a:pt x="176358" y="134888"/>
                    <a:pt x="176358" y="134888"/>
                  </a:cubicBezTo>
                  <a:cubicBezTo>
                    <a:pt x="155763" y="123940"/>
                    <a:pt x="127690" y="129143"/>
                    <a:pt x="127690" y="129143"/>
                  </a:cubicBezTo>
                  <a:cubicBezTo>
                    <a:pt x="97557" y="129848"/>
                    <a:pt x="131971" y="113535"/>
                    <a:pt x="131971" y="113535"/>
                  </a:cubicBezTo>
                  <a:cubicBezTo>
                    <a:pt x="93871" y="92507"/>
                    <a:pt x="132893" y="90718"/>
                    <a:pt x="132893" y="90718"/>
                  </a:cubicBezTo>
                  <a:cubicBezTo>
                    <a:pt x="97557" y="61073"/>
                    <a:pt x="131700" y="65896"/>
                    <a:pt x="131700" y="65896"/>
                  </a:cubicBezTo>
                  <a:cubicBezTo>
                    <a:pt x="106228" y="29151"/>
                    <a:pt x="143515" y="44922"/>
                    <a:pt x="143515" y="44922"/>
                  </a:cubicBezTo>
                  <a:cubicBezTo>
                    <a:pt x="135386" y="30398"/>
                    <a:pt x="140697" y="12838"/>
                    <a:pt x="140697" y="12838"/>
                  </a:cubicBezTo>
                  <a:cubicBezTo>
                    <a:pt x="148447" y="-11279"/>
                    <a:pt x="154192" y="4980"/>
                    <a:pt x="154192" y="4980"/>
                  </a:cubicBezTo>
                  <a:cubicBezTo>
                    <a:pt x="162646" y="71262"/>
                    <a:pt x="241881" y="116570"/>
                    <a:pt x="241881" y="116570"/>
                  </a:cubicBezTo>
                  <a:cubicBezTo>
                    <a:pt x="274344" y="144101"/>
                    <a:pt x="247192" y="162961"/>
                    <a:pt x="247192" y="162961"/>
                  </a:cubicBezTo>
                  <a:close/>
                </a:path>
              </a:pathLst>
            </a:custGeom>
            <a:solidFill>
              <a:srgbClr val="FFFFFF"/>
            </a:solidFill>
            <a:ln w="32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290185-26D7-42F5-A5D1-E0FD51D27EDE}"/>
              </a:ext>
            </a:extLst>
          </p:cNvPr>
          <p:cNvSpPr txBox="1"/>
          <p:nvPr/>
        </p:nvSpPr>
        <p:spPr>
          <a:xfrm>
            <a:off x="1772181" y="4612153"/>
            <a:ext cx="1777025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400" dirty="0">
                <a:latin typeface="Bierstadt"/>
              </a:rPr>
              <a:t>Allocation A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BD7AD64-BC00-4752-A619-56734DE572EF}"/>
              </a:ext>
            </a:extLst>
          </p:cNvPr>
          <p:cNvGrpSpPr/>
          <p:nvPr/>
        </p:nvGrpSpPr>
        <p:grpSpPr>
          <a:xfrm>
            <a:off x="4845966" y="2820945"/>
            <a:ext cx="1300705" cy="867137"/>
            <a:chOff x="4120102" y="2995430"/>
            <a:chExt cx="1300705" cy="86713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038C83B-1964-43FD-87EF-95E7F1C1108D}"/>
                </a:ext>
              </a:extLst>
            </p:cNvPr>
            <p:cNvGrpSpPr/>
            <p:nvPr/>
          </p:nvGrpSpPr>
          <p:grpSpPr>
            <a:xfrm>
              <a:off x="4120102" y="2995431"/>
              <a:ext cx="1300705" cy="867136"/>
              <a:chOff x="4120102" y="2995431"/>
              <a:chExt cx="1300705" cy="867136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F354799-6007-4925-8C45-7E42BFFA037F}"/>
                  </a:ext>
                </a:extLst>
              </p:cNvPr>
              <p:cNvSpPr/>
              <p:nvPr/>
            </p:nvSpPr>
            <p:spPr>
              <a:xfrm>
                <a:off x="4120102" y="2995431"/>
                <a:ext cx="1300705" cy="289045"/>
              </a:xfrm>
              <a:custGeom>
                <a:avLst/>
                <a:gdLst>
                  <a:gd name="connsiteX0" fmla="*/ 0 w 1300705"/>
                  <a:gd name="connsiteY0" fmla="*/ 0 h 289045"/>
                  <a:gd name="connsiteX1" fmla="*/ 1300705 w 1300705"/>
                  <a:gd name="connsiteY1" fmla="*/ 0 h 289045"/>
                  <a:gd name="connsiteX2" fmla="*/ 1300705 w 1300705"/>
                  <a:gd name="connsiteY2" fmla="*/ 289046 h 289045"/>
                  <a:gd name="connsiteX3" fmla="*/ 0 w 1300705"/>
                  <a:gd name="connsiteY3" fmla="*/ 289046 h 28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705" h="289045">
                    <a:moveTo>
                      <a:pt x="0" y="0"/>
                    </a:moveTo>
                    <a:lnTo>
                      <a:pt x="1300705" y="0"/>
                    </a:lnTo>
                    <a:lnTo>
                      <a:pt x="1300705" y="289046"/>
                    </a:lnTo>
                    <a:lnTo>
                      <a:pt x="0" y="289046"/>
                    </a:lnTo>
                    <a:close/>
                  </a:path>
                </a:pathLst>
              </a:custGeom>
              <a:solidFill>
                <a:srgbClr val="108042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1F853E8-1D05-4A89-A7F6-1381C93B3E24}"/>
                  </a:ext>
                </a:extLst>
              </p:cNvPr>
              <p:cNvSpPr/>
              <p:nvPr/>
            </p:nvSpPr>
            <p:spPr>
              <a:xfrm>
                <a:off x="4120102" y="3284476"/>
                <a:ext cx="1300705" cy="289045"/>
              </a:xfrm>
              <a:custGeom>
                <a:avLst/>
                <a:gdLst>
                  <a:gd name="connsiteX0" fmla="*/ 0 w 1300705"/>
                  <a:gd name="connsiteY0" fmla="*/ 0 h 289045"/>
                  <a:gd name="connsiteX1" fmla="*/ 1300705 w 1300705"/>
                  <a:gd name="connsiteY1" fmla="*/ 0 h 289045"/>
                  <a:gd name="connsiteX2" fmla="*/ 1300705 w 1300705"/>
                  <a:gd name="connsiteY2" fmla="*/ 289046 h 289045"/>
                  <a:gd name="connsiteX3" fmla="*/ 0 w 1300705"/>
                  <a:gd name="connsiteY3" fmla="*/ 289046 h 28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705" h="289045">
                    <a:moveTo>
                      <a:pt x="0" y="0"/>
                    </a:moveTo>
                    <a:lnTo>
                      <a:pt x="1300705" y="0"/>
                    </a:lnTo>
                    <a:lnTo>
                      <a:pt x="1300705" y="289046"/>
                    </a:lnTo>
                    <a:lnTo>
                      <a:pt x="0" y="289046"/>
                    </a:lnTo>
                    <a:close/>
                  </a:path>
                </a:pathLst>
              </a:custGeom>
              <a:solidFill>
                <a:srgbClr val="FFFFFF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B80B5A-E94C-4C52-AF54-73B3C566E2A4}"/>
                  </a:ext>
                </a:extLst>
              </p:cNvPr>
              <p:cNvSpPr/>
              <p:nvPr/>
            </p:nvSpPr>
            <p:spPr>
              <a:xfrm>
                <a:off x="4120102" y="3573522"/>
                <a:ext cx="1300705" cy="289045"/>
              </a:xfrm>
              <a:custGeom>
                <a:avLst/>
                <a:gdLst>
                  <a:gd name="connsiteX0" fmla="*/ 0 w 1300705"/>
                  <a:gd name="connsiteY0" fmla="*/ 0 h 289045"/>
                  <a:gd name="connsiteX1" fmla="*/ 1300705 w 1300705"/>
                  <a:gd name="connsiteY1" fmla="*/ 0 h 289045"/>
                  <a:gd name="connsiteX2" fmla="*/ 1300705 w 1300705"/>
                  <a:gd name="connsiteY2" fmla="*/ 289046 h 289045"/>
                  <a:gd name="connsiteX3" fmla="*/ 0 w 1300705"/>
                  <a:gd name="connsiteY3" fmla="*/ 289046 h 28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705" h="289045">
                    <a:moveTo>
                      <a:pt x="0" y="0"/>
                    </a:moveTo>
                    <a:lnTo>
                      <a:pt x="1300705" y="0"/>
                    </a:lnTo>
                    <a:lnTo>
                      <a:pt x="1300705" y="289046"/>
                    </a:lnTo>
                    <a:lnTo>
                      <a:pt x="0" y="289046"/>
                    </a:lnTo>
                    <a:close/>
                  </a:path>
                </a:pathLst>
              </a:custGeom>
              <a:solidFill>
                <a:srgbClr val="FFFFFF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F55375E-1C6F-401B-9C93-A0CBF92B07A8}"/>
                  </a:ext>
                </a:extLst>
              </p:cNvPr>
              <p:cNvSpPr/>
              <p:nvPr/>
            </p:nvSpPr>
            <p:spPr>
              <a:xfrm>
                <a:off x="4445278" y="3103823"/>
                <a:ext cx="650352" cy="650352"/>
              </a:xfrm>
              <a:custGeom>
                <a:avLst/>
                <a:gdLst>
                  <a:gd name="connsiteX0" fmla="*/ 650353 w 650352"/>
                  <a:gd name="connsiteY0" fmla="*/ 325176 h 650352"/>
                  <a:gd name="connsiteX1" fmla="*/ 325176 w 650352"/>
                  <a:gd name="connsiteY1" fmla="*/ 650353 h 650352"/>
                  <a:gd name="connsiteX2" fmla="*/ 0 w 650352"/>
                  <a:gd name="connsiteY2" fmla="*/ 325176 h 650352"/>
                  <a:gd name="connsiteX3" fmla="*/ 325176 w 650352"/>
                  <a:gd name="connsiteY3" fmla="*/ 0 h 650352"/>
                  <a:gd name="connsiteX4" fmla="*/ 650353 w 650352"/>
                  <a:gd name="connsiteY4" fmla="*/ 325176 h 65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352" h="650352">
                    <a:moveTo>
                      <a:pt x="650353" y="325176"/>
                    </a:moveTo>
                    <a:cubicBezTo>
                      <a:pt x="650353" y="504766"/>
                      <a:pt x="504766" y="650353"/>
                      <a:pt x="325176" y="650353"/>
                    </a:cubicBezTo>
                    <a:cubicBezTo>
                      <a:pt x="145586" y="650353"/>
                      <a:pt x="0" y="504766"/>
                      <a:pt x="0" y="325176"/>
                    </a:cubicBezTo>
                    <a:cubicBezTo>
                      <a:pt x="0" y="145586"/>
                      <a:pt x="145586" y="0"/>
                      <a:pt x="325176" y="0"/>
                    </a:cubicBezTo>
                    <a:cubicBezTo>
                      <a:pt x="504766" y="0"/>
                      <a:pt x="650353" y="145586"/>
                      <a:pt x="650353" y="325176"/>
                    </a:cubicBezTo>
                    <a:close/>
                  </a:path>
                </a:pathLst>
              </a:custGeom>
              <a:solidFill>
                <a:srgbClr val="75AADB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grpSp>
            <p:nvGrpSpPr>
              <p:cNvPr id="43" name="Graphic 8">
                <a:extLst>
                  <a:ext uri="{FF2B5EF4-FFF2-40B4-BE49-F238E27FC236}">
                    <a16:creationId xmlns:a16="http://schemas.microsoft.com/office/drawing/2014/main" id="{BA913EEF-9929-455D-91F2-707EB058FD8B}"/>
                  </a:ext>
                </a:extLst>
              </p:cNvPr>
              <p:cNvGrpSpPr/>
              <p:nvPr/>
            </p:nvGrpSpPr>
            <p:grpSpPr>
              <a:xfrm>
                <a:off x="4499473" y="3180180"/>
                <a:ext cx="541962" cy="490761"/>
                <a:chOff x="4499473" y="3180180"/>
                <a:chExt cx="541962" cy="490761"/>
              </a:xfrm>
              <a:solidFill>
                <a:srgbClr val="108042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3174CDB-B28A-4B3C-B734-A99967037F67}"/>
                    </a:ext>
                  </a:extLst>
                </p:cNvPr>
                <p:cNvSpPr/>
                <p:nvPr/>
              </p:nvSpPr>
              <p:spPr>
                <a:xfrm flipV="1">
                  <a:off x="4600540" y="3180180"/>
                  <a:ext cx="339828" cy="393201"/>
                </a:xfrm>
                <a:custGeom>
                  <a:avLst/>
                  <a:gdLst>
                    <a:gd name="connsiteX0" fmla="*/ 154591 w 339828"/>
                    <a:gd name="connsiteY0" fmla="*/ 386245 h 393201"/>
                    <a:gd name="connsiteX1" fmla="*/ 148240 w 339828"/>
                    <a:gd name="connsiteY1" fmla="*/ 385610 h 393201"/>
                    <a:gd name="connsiteX2" fmla="*/ 74143 w 339828"/>
                    <a:gd name="connsiteY2" fmla="*/ 363000 h 393201"/>
                    <a:gd name="connsiteX3" fmla="*/ 1105 w 339828"/>
                    <a:gd name="connsiteY3" fmla="*/ 287464 h 393201"/>
                    <a:gd name="connsiteX4" fmla="*/ 1105 w 339828"/>
                    <a:gd name="connsiteY4" fmla="*/ 266039 h 393201"/>
                    <a:gd name="connsiteX5" fmla="*/ 7880 w 339828"/>
                    <a:gd name="connsiteY5" fmla="*/ 210996 h 393201"/>
                    <a:gd name="connsiteX6" fmla="*/ 11733 w 339828"/>
                    <a:gd name="connsiteY6" fmla="*/ 179875 h 393201"/>
                    <a:gd name="connsiteX7" fmla="*/ 14104 w 339828"/>
                    <a:gd name="connsiteY7" fmla="*/ 158620 h 393201"/>
                    <a:gd name="connsiteX8" fmla="*/ 3815 w 339828"/>
                    <a:gd name="connsiteY8" fmla="*/ 143208 h 393201"/>
                    <a:gd name="connsiteX9" fmla="*/ -6220 w 339828"/>
                    <a:gd name="connsiteY9" fmla="*/ 128177 h 393201"/>
                    <a:gd name="connsiteX10" fmla="*/ 48104 w 339828"/>
                    <a:gd name="connsiteY10" fmla="*/ 53149 h 393201"/>
                    <a:gd name="connsiteX11" fmla="*/ 65421 w 339828"/>
                    <a:gd name="connsiteY11" fmla="*/ 49720 h 393201"/>
                    <a:gd name="connsiteX12" fmla="*/ 82823 w 339828"/>
                    <a:gd name="connsiteY12" fmla="*/ 46248 h 393201"/>
                    <a:gd name="connsiteX13" fmla="*/ 85618 w 339828"/>
                    <a:gd name="connsiteY13" fmla="*/ 32656 h 393201"/>
                    <a:gd name="connsiteX14" fmla="*/ 88073 w 339828"/>
                    <a:gd name="connsiteY14" fmla="*/ 19404 h 393201"/>
                    <a:gd name="connsiteX15" fmla="*/ 111530 w 339828"/>
                    <a:gd name="connsiteY15" fmla="*/ 6278 h 393201"/>
                    <a:gd name="connsiteX16" fmla="*/ 134987 w 339828"/>
                    <a:gd name="connsiteY16" fmla="*/ -6848 h 393201"/>
                    <a:gd name="connsiteX17" fmla="*/ 163694 w 339828"/>
                    <a:gd name="connsiteY17" fmla="*/ -6848 h 393201"/>
                    <a:gd name="connsiteX18" fmla="*/ 192401 w 339828"/>
                    <a:gd name="connsiteY18" fmla="*/ -6848 h 393201"/>
                    <a:gd name="connsiteX19" fmla="*/ 215858 w 339828"/>
                    <a:gd name="connsiteY19" fmla="*/ 6278 h 393201"/>
                    <a:gd name="connsiteX20" fmla="*/ 239315 w 339828"/>
                    <a:gd name="connsiteY20" fmla="*/ 19404 h 393201"/>
                    <a:gd name="connsiteX21" fmla="*/ 241813 w 339828"/>
                    <a:gd name="connsiteY21" fmla="*/ 32868 h 393201"/>
                    <a:gd name="connsiteX22" fmla="*/ 244353 w 339828"/>
                    <a:gd name="connsiteY22" fmla="*/ 46417 h 393201"/>
                    <a:gd name="connsiteX23" fmla="*/ 261713 w 339828"/>
                    <a:gd name="connsiteY23" fmla="*/ 49677 h 393201"/>
                    <a:gd name="connsiteX24" fmla="*/ 279285 w 339828"/>
                    <a:gd name="connsiteY24" fmla="*/ 53149 h 393201"/>
                    <a:gd name="connsiteX25" fmla="*/ 333608 w 339828"/>
                    <a:gd name="connsiteY25" fmla="*/ 128177 h 393201"/>
                    <a:gd name="connsiteX26" fmla="*/ 323573 w 339828"/>
                    <a:gd name="connsiteY26" fmla="*/ 143208 h 393201"/>
                    <a:gd name="connsiteX27" fmla="*/ 313327 w 339828"/>
                    <a:gd name="connsiteY27" fmla="*/ 158620 h 393201"/>
                    <a:gd name="connsiteX28" fmla="*/ 317137 w 339828"/>
                    <a:gd name="connsiteY28" fmla="*/ 191943 h 393201"/>
                    <a:gd name="connsiteX29" fmla="*/ 322896 w 339828"/>
                    <a:gd name="connsiteY29" fmla="*/ 238518 h 393201"/>
                    <a:gd name="connsiteX30" fmla="*/ 326114 w 339828"/>
                    <a:gd name="connsiteY30" fmla="*/ 264557 h 393201"/>
                    <a:gd name="connsiteX31" fmla="*/ 327341 w 339828"/>
                    <a:gd name="connsiteY31" fmla="*/ 280223 h 393201"/>
                    <a:gd name="connsiteX32" fmla="*/ 250705 w 339828"/>
                    <a:gd name="connsiteY32" fmla="*/ 364270 h 393201"/>
                    <a:gd name="connsiteX33" fmla="*/ 180842 w 339828"/>
                    <a:gd name="connsiteY33" fmla="*/ 385483 h 393201"/>
                    <a:gd name="connsiteX34" fmla="*/ 154591 w 339828"/>
                    <a:gd name="connsiteY34" fmla="*/ 386245 h 393201"/>
                    <a:gd name="connsiteX35" fmla="*/ 82865 w 339828"/>
                    <a:gd name="connsiteY35" fmla="*/ 177928 h 393201"/>
                    <a:gd name="connsiteX36" fmla="*/ 107381 w 339828"/>
                    <a:gd name="connsiteY36" fmla="*/ 170899 h 393201"/>
                    <a:gd name="connsiteX37" fmla="*/ 141296 w 339828"/>
                    <a:gd name="connsiteY37" fmla="*/ 148332 h 393201"/>
                    <a:gd name="connsiteX38" fmla="*/ 141973 w 339828"/>
                    <a:gd name="connsiteY38" fmla="*/ 141388 h 393201"/>
                    <a:gd name="connsiteX39" fmla="*/ 138078 w 339828"/>
                    <a:gd name="connsiteY39" fmla="*/ 126272 h 393201"/>
                    <a:gd name="connsiteX40" fmla="*/ 94467 w 339828"/>
                    <a:gd name="connsiteY40" fmla="*/ 96464 h 393201"/>
                    <a:gd name="connsiteX41" fmla="*/ 63135 w 339828"/>
                    <a:gd name="connsiteY41" fmla="*/ 93669 h 393201"/>
                    <a:gd name="connsiteX42" fmla="*/ 45394 w 339828"/>
                    <a:gd name="connsiteY42" fmla="*/ 125256 h 393201"/>
                    <a:gd name="connsiteX43" fmla="*/ 43997 w 339828"/>
                    <a:gd name="connsiteY43" fmla="*/ 149602 h 393201"/>
                    <a:gd name="connsiteX44" fmla="*/ 51491 w 339828"/>
                    <a:gd name="connsiteY44" fmla="*/ 170560 h 393201"/>
                    <a:gd name="connsiteX45" fmla="*/ 82865 w 339828"/>
                    <a:gd name="connsiteY45" fmla="*/ 177928 h 393201"/>
                    <a:gd name="connsiteX46" fmla="*/ 262983 w 339828"/>
                    <a:gd name="connsiteY46" fmla="*/ 177335 h 393201"/>
                    <a:gd name="connsiteX47" fmla="*/ 283392 w 339828"/>
                    <a:gd name="connsiteY47" fmla="*/ 149602 h 393201"/>
                    <a:gd name="connsiteX48" fmla="*/ 281994 w 339828"/>
                    <a:gd name="connsiteY48" fmla="*/ 125256 h 393201"/>
                    <a:gd name="connsiteX49" fmla="*/ 264254 w 339828"/>
                    <a:gd name="connsiteY49" fmla="*/ 93669 h 393201"/>
                    <a:gd name="connsiteX50" fmla="*/ 232921 w 339828"/>
                    <a:gd name="connsiteY50" fmla="*/ 96464 h 393201"/>
                    <a:gd name="connsiteX51" fmla="*/ 189310 w 339828"/>
                    <a:gd name="connsiteY51" fmla="*/ 126272 h 393201"/>
                    <a:gd name="connsiteX52" fmla="*/ 185415 w 339828"/>
                    <a:gd name="connsiteY52" fmla="*/ 141388 h 393201"/>
                    <a:gd name="connsiteX53" fmla="*/ 188591 w 339828"/>
                    <a:gd name="connsiteY53" fmla="*/ 152481 h 393201"/>
                    <a:gd name="connsiteX54" fmla="*/ 245412 w 339828"/>
                    <a:gd name="connsiteY54" fmla="*/ 178182 h 393201"/>
                    <a:gd name="connsiteX55" fmla="*/ 262983 w 339828"/>
                    <a:gd name="connsiteY55" fmla="*/ 177335 h 393201"/>
                    <a:gd name="connsiteX56" fmla="*/ 177031 w 339828"/>
                    <a:gd name="connsiteY56" fmla="*/ 81348 h 393201"/>
                    <a:gd name="connsiteX57" fmla="*/ 191089 w 339828"/>
                    <a:gd name="connsiteY57" fmla="*/ 56410 h 393201"/>
                    <a:gd name="connsiteX58" fmla="*/ 192062 w 339828"/>
                    <a:gd name="connsiteY58" fmla="*/ 54674 h 393201"/>
                    <a:gd name="connsiteX59" fmla="*/ 185754 w 339828"/>
                    <a:gd name="connsiteY59" fmla="*/ 49931 h 393201"/>
                    <a:gd name="connsiteX60" fmla="*/ 179445 w 339828"/>
                    <a:gd name="connsiteY60" fmla="*/ 45232 h 393201"/>
                    <a:gd name="connsiteX61" fmla="*/ 171569 w 339828"/>
                    <a:gd name="connsiteY61" fmla="*/ 49931 h 393201"/>
                    <a:gd name="connsiteX62" fmla="*/ 163694 w 339828"/>
                    <a:gd name="connsiteY62" fmla="*/ 54674 h 393201"/>
                    <a:gd name="connsiteX63" fmla="*/ 155819 w 339828"/>
                    <a:gd name="connsiteY63" fmla="*/ 49931 h 393201"/>
                    <a:gd name="connsiteX64" fmla="*/ 147943 w 339828"/>
                    <a:gd name="connsiteY64" fmla="*/ 45232 h 393201"/>
                    <a:gd name="connsiteX65" fmla="*/ 141635 w 339828"/>
                    <a:gd name="connsiteY65" fmla="*/ 49931 h 393201"/>
                    <a:gd name="connsiteX66" fmla="*/ 135326 w 339828"/>
                    <a:gd name="connsiteY66" fmla="*/ 54674 h 393201"/>
                    <a:gd name="connsiteX67" fmla="*/ 136300 w 339828"/>
                    <a:gd name="connsiteY67" fmla="*/ 56410 h 393201"/>
                    <a:gd name="connsiteX68" fmla="*/ 150357 w 339828"/>
                    <a:gd name="connsiteY68" fmla="*/ 81348 h 393201"/>
                    <a:gd name="connsiteX69" fmla="*/ 163694 w 339828"/>
                    <a:gd name="connsiteY69" fmla="*/ 104509 h 393201"/>
                    <a:gd name="connsiteX70" fmla="*/ 177031 w 339828"/>
                    <a:gd name="connsiteY70" fmla="*/ 81348 h 39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339828" h="393201">
                      <a:moveTo>
                        <a:pt x="154591" y="386245"/>
                      </a:moveTo>
                      <a:cubicBezTo>
                        <a:pt x="153659" y="386160"/>
                        <a:pt x="150822" y="385864"/>
                        <a:pt x="148240" y="385610"/>
                      </a:cubicBezTo>
                      <a:cubicBezTo>
                        <a:pt x="124868" y="383323"/>
                        <a:pt x="97981" y="375109"/>
                        <a:pt x="74143" y="363000"/>
                      </a:cubicBezTo>
                      <a:cubicBezTo>
                        <a:pt x="33792" y="342464"/>
                        <a:pt x="7033" y="314816"/>
                        <a:pt x="1105" y="287464"/>
                      </a:cubicBezTo>
                      <a:cubicBezTo>
                        <a:pt x="-377" y="280731"/>
                        <a:pt x="-377" y="277640"/>
                        <a:pt x="1105" y="266039"/>
                      </a:cubicBezTo>
                      <a:cubicBezTo>
                        <a:pt x="2333" y="256216"/>
                        <a:pt x="4747" y="236358"/>
                        <a:pt x="7880" y="210996"/>
                      </a:cubicBezTo>
                      <a:cubicBezTo>
                        <a:pt x="8600" y="205195"/>
                        <a:pt x="10336" y="191180"/>
                        <a:pt x="11733" y="179875"/>
                      </a:cubicBezTo>
                      <a:cubicBezTo>
                        <a:pt x="13130" y="168570"/>
                        <a:pt x="14189" y="159001"/>
                        <a:pt x="14104" y="158620"/>
                      </a:cubicBezTo>
                      <a:cubicBezTo>
                        <a:pt x="13977" y="158239"/>
                        <a:pt x="9362" y="151295"/>
                        <a:pt x="3815" y="143208"/>
                      </a:cubicBezTo>
                      <a:cubicBezTo>
                        <a:pt x="-1774" y="135121"/>
                        <a:pt x="-6262" y="128347"/>
                        <a:pt x="-6220" y="128177"/>
                      </a:cubicBezTo>
                      <a:cubicBezTo>
                        <a:pt x="-6093" y="127839"/>
                        <a:pt x="47341" y="53996"/>
                        <a:pt x="48104" y="53149"/>
                      </a:cubicBezTo>
                      <a:cubicBezTo>
                        <a:pt x="48273" y="52938"/>
                        <a:pt x="56064" y="51413"/>
                        <a:pt x="65421" y="49720"/>
                      </a:cubicBezTo>
                      <a:cubicBezTo>
                        <a:pt x="74821" y="47984"/>
                        <a:pt x="82611" y="46417"/>
                        <a:pt x="82823" y="46248"/>
                      </a:cubicBezTo>
                      <a:cubicBezTo>
                        <a:pt x="82992" y="46036"/>
                        <a:pt x="84263" y="39897"/>
                        <a:pt x="85618" y="32656"/>
                      </a:cubicBezTo>
                      <a:lnTo>
                        <a:pt x="88073" y="19404"/>
                      </a:lnTo>
                      <a:lnTo>
                        <a:pt x="111530" y="6278"/>
                      </a:lnTo>
                      <a:lnTo>
                        <a:pt x="134987" y="-6848"/>
                      </a:lnTo>
                      <a:lnTo>
                        <a:pt x="163694" y="-6848"/>
                      </a:lnTo>
                      <a:lnTo>
                        <a:pt x="192401" y="-6848"/>
                      </a:lnTo>
                      <a:lnTo>
                        <a:pt x="215858" y="6278"/>
                      </a:lnTo>
                      <a:lnTo>
                        <a:pt x="239315" y="19404"/>
                      </a:lnTo>
                      <a:lnTo>
                        <a:pt x="241813" y="32868"/>
                      </a:lnTo>
                      <a:cubicBezTo>
                        <a:pt x="243168" y="40235"/>
                        <a:pt x="244311" y="46332"/>
                        <a:pt x="244353" y="46417"/>
                      </a:cubicBezTo>
                      <a:cubicBezTo>
                        <a:pt x="244396" y="46459"/>
                        <a:pt x="252186" y="47941"/>
                        <a:pt x="261713" y="49677"/>
                      </a:cubicBezTo>
                      <a:cubicBezTo>
                        <a:pt x="271197" y="51371"/>
                        <a:pt x="279115" y="52980"/>
                        <a:pt x="279285" y="53149"/>
                      </a:cubicBezTo>
                      <a:cubicBezTo>
                        <a:pt x="280047" y="53996"/>
                        <a:pt x="333481" y="127839"/>
                        <a:pt x="333608" y="128177"/>
                      </a:cubicBezTo>
                      <a:cubicBezTo>
                        <a:pt x="333650" y="128347"/>
                        <a:pt x="329162" y="135121"/>
                        <a:pt x="323573" y="143208"/>
                      </a:cubicBezTo>
                      <a:cubicBezTo>
                        <a:pt x="318026" y="151295"/>
                        <a:pt x="313411" y="158239"/>
                        <a:pt x="313327" y="158620"/>
                      </a:cubicBezTo>
                      <a:cubicBezTo>
                        <a:pt x="313200" y="159001"/>
                        <a:pt x="314936" y="174032"/>
                        <a:pt x="317137" y="191943"/>
                      </a:cubicBezTo>
                      <a:cubicBezTo>
                        <a:pt x="319381" y="209895"/>
                        <a:pt x="321964" y="230854"/>
                        <a:pt x="322896" y="238518"/>
                      </a:cubicBezTo>
                      <a:cubicBezTo>
                        <a:pt x="323827" y="246224"/>
                        <a:pt x="325309" y="257910"/>
                        <a:pt x="326114" y="264557"/>
                      </a:cubicBezTo>
                      <a:cubicBezTo>
                        <a:pt x="327299" y="273999"/>
                        <a:pt x="327553" y="277386"/>
                        <a:pt x="327341" y="280223"/>
                      </a:cubicBezTo>
                      <a:cubicBezTo>
                        <a:pt x="325097" y="310116"/>
                        <a:pt x="295882" y="342126"/>
                        <a:pt x="250705" y="364270"/>
                      </a:cubicBezTo>
                      <a:cubicBezTo>
                        <a:pt x="227375" y="375660"/>
                        <a:pt x="204765" y="382519"/>
                        <a:pt x="180842" y="385483"/>
                      </a:cubicBezTo>
                      <a:cubicBezTo>
                        <a:pt x="176015" y="386075"/>
                        <a:pt x="158190" y="386583"/>
                        <a:pt x="154591" y="386245"/>
                      </a:cubicBezTo>
                      <a:close/>
                      <a:moveTo>
                        <a:pt x="82865" y="177928"/>
                      </a:moveTo>
                      <a:cubicBezTo>
                        <a:pt x="89598" y="176658"/>
                        <a:pt x="99421" y="173863"/>
                        <a:pt x="107381" y="170899"/>
                      </a:cubicBezTo>
                      <a:cubicBezTo>
                        <a:pt x="126519" y="163786"/>
                        <a:pt x="137781" y="156292"/>
                        <a:pt x="141296" y="148332"/>
                      </a:cubicBezTo>
                      <a:cubicBezTo>
                        <a:pt x="142100" y="146469"/>
                        <a:pt x="142185" y="145749"/>
                        <a:pt x="141973" y="141388"/>
                      </a:cubicBezTo>
                      <a:cubicBezTo>
                        <a:pt x="141719" y="135502"/>
                        <a:pt x="140703" y="131649"/>
                        <a:pt x="138078" y="126272"/>
                      </a:cubicBezTo>
                      <a:cubicBezTo>
                        <a:pt x="131346" y="112638"/>
                        <a:pt x="115383" y="101714"/>
                        <a:pt x="94467" y="96464"/>
                      </a:cubicBezTo>
                      <a:cubicBezTo>
                        <a:pt x="83374" y="93627"/>
                        <a:pt x="67961" y="92272"/>
                        <a:pt x="63135" y="93669"/>
                      </a:cubicBezTo>
                      <a:cubicBezTo>
                        <a:pt x="53947" y="96379"/>
                        <a:pt x="47892" y="107092"/>
                        <a:pt x="45394" y="125256"/>
                      </a:cubicBezTo>
                      <a:cubicBezTo>
                        <a:pt x="44420" y="131946"/>
                        <a:pt x="43742" y="144351"/>
                        <a:pt x="43997" y="149602"/>
                      </a:cubicBezTo>
                      <a:cubicBezTo>
                        <a:pt x="44462" y="159213"/>
                        <a:pt x="46876" y="165945"/>
                        <a:pt x="51491" y="170560"/>
                      </a:cubicBezTo>
                      <a:cubicBezTo>
                        <a:pt x="57927" y="176996"/>
                        <a:pt x="71264" y="180129"/>
                        <a:pt x="82865" y="177928"/>
                      </a:cubicBezTo>
                      <a:close/>
                      <a:moveTo>
                        <a:pt x="262983" y="177335"/>
                      </a:moveTo>
                      <a:cubicBezTo>
                        <a:pt x="276405" y="173905"/>
                        <a:pt x="282587" y="165480"/>
                        <a:pt x="283392" y="149602"/>
                      </a:cubicBezTo>
                      <a:cubicBezTo>
                        <a:pt x="283646" y="144351"/>
                        <a:pt x="282968" y="131946"/>
                        <a:pt x="281994" y="125256"/>
                      </a:cubicBezTo>
                      <a:cubicBezTo>
                        <a:pt x="279496" y="107092"/>
                        <a:pt x="273442" y="96379"/>
                        <a:pt x="264254" y="93669"/>
                      </a:cubicBezTo>
                      <a:cubicBezTo>
                        <a:pt x="259427" y="92272"/>
                        <a:pt x="244015" y="93627"/>
                        <a:pt x="232921" y="96464"/>
                      </a:cubicBezTo>
                      <a:cubicBezTo>
                        <a:pt x="212005" y="101714"/>
                        <a:pt x="196042" y="112638"/>
                        <a:pt x="189310" y="126272"/>
                      </a:cubicBezTo>
                      <a:cubicBezTo>
                        <a:pt x="186685" y="131649"/>
                        <a:pt x="185669" y="135502"/>
                        <a:pt x="185415" y="141388"/>
                      </a:cubicBezTo>
                      <a:cubicBezTo>
                        <a:pt x="185161" y="146934"/>
                        <a:pt x="185584" y="148543"/>
                        <a:pt x="188591" y="152481"/>
                      </a:cubicBezTo>
                      <a:cubicBezTo>
                        <a:pt x="195661" y="161838"/>
                        <a:pt x="220600" y="173101"/>
                        <a:pt x="245412" y="178182"/>
                      </a:cubicBezTo>
                      <a:cubicBezTo>
                        <a:pt x="248630" y="178817"/>
                        <a:pt x="259130" y="178351"/>
                        <a:pt x="262983" y="177335"/>
                      </a:cubicBezTo>
                      <a:close/>
                      <a:moveTo>
                        <a:pt x="177031" y="81348"/>
                      </a:moveTo>
                      <a:cubicBezTo>
                        <a:pt x="184187" y="68561"/>
                        <a:pt x="190538" y="57341"/>
                        <a:pt x="191089" y="56410"/>
                      </a:cubicBezTo>
                      <a:lnTo>
                        <a:pt x="192062" y="54674"/>
                      </a:lnTo>
                      <a:lnTo>
                        <a:pt x="185754" y="49931"/>
                      </a:lnTo>
                      <a:lnTo>
                        <a:pt x="179445" y="45232"/>
                      </a:lnTo>
                      <a:lnTo>
                        <a:pt x="171569" y="49931"/>
                      </a:lnTo>
                      <a:lnTo>
                        <a:pt x="163694" y="54674"/>
                      </a:lnTo>
                      <a:lnTo>
                        <a:pt x="155819" y="49931"/>
                      </a:lnTo>
                      <a:lnTo>
                        <a:pt x="147943" y="45232"/>
                      </a:lnTo>
                      <a:lnTo>
                        <a:pt x="141635" y="49931"/>
                      </a:lnTo>
                      <a:lnTo>
                        <a:pt x="135326" y="54674"/>
                      </a:lnTo>
                      <a:lnTo>
                        <a:pt x="136300" y="56410"/>
                      </a:lnTo>
                      <a:cubicBezTo>
                        <a:pt x="136850" y="57341"/>
                        <a:pt x="143201" y="68561"/>
                        <a:pt x="150357" y="81348"/>
                      </a:cubicBezTo>
                      <a:cubicBezTo>
                        <a:pt x="157512" y="94093"/>
                        <a:pt x="163525" y="104509"/>
                        <a:pt x="163694" y="104509"/>
                      </a:cubicBezTo>
                      <a:cubicBezTo>
                        <a:pt x="163863" y="104509"/>
                        <a:pt x="169876" y="94093"/>
                        <a:pt x="177031" y="81348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33E132A-B570-4F1B-963D-ABFAA73DA301}"/>
                    </a:ext>
                  </a:extLst>
                </p:cNvPr>
                <p:cNvSpPr/>
                <p:nvPr/>
              </p:nvSpPr>
              <p:spPr>
                <a:xfrm flipV="1">
                  <a:off x="4499473" y="3385422"/>
                  <a:ext cx="134940" cy="131097"/>
                </a:xfrm>
                <a:custGeom>
                  <a:avLst/>
                  <a:gdLst>
                    <a:gd name="connsiteX0" fmla="*/ 33546 w 134940"/>
                    <a:gd name="connsiteY0" fmla="*/ 125421 h 131097"/>
                    <a:gd name="connsiteX1" fmla="*/ 4585 w 134940"/>
                    <a:gd name="connsiteY1" fmla="*/ 111406 h 131097"/>
                    <a:gd name="connsiteX2" fmla="*/ 2468 w 134940"/>
                    <a:gd name="connsiteY2" fmla="*/ 101964 h 131097"/>
                    <a:gd name="connsiteX3" fmla="*/ 9285 w 134940"/>
                    <a:gd name="connsiteY3" fmla="*/ 84985 h 131097"/>
                    <a:gd name="connsiteX4" fmla="*/ 16059 w 134940"/>
                    <a:gd name="connsiteY4" fmla="*/ 63180 h 131097"/>
                    <a:gd name="connsiteX5" fmla="*/ 7633 w 134940"/>
                    <a:gd name="connsiteY5" fmla="*/ 42645 h 131097"/>
                    <a:gd name="connsiteX6" fmla="*/ 54 w 134940"/>
                    <a:gd name="connsiteY6" fmla="*/ 29307 h 131097"/>
                    <a:gd name="connsiteX7" fmla="*/ -1470 w 134940"/>
                    <a:gd name="connsiteY7" fmla="*/ 18637 h 131097"/>
                    <a:gd name="connsiteX8" fmla="*/ -1470 w 134940"/>
                    <a:gd name="connsiteY8" fmla="*/ 16393 h 131097"/>
                    <a:gd name="connsiteX9" fmla="*/ 17499 w 134940"/>
                    <a:gd name="connsiteY9" fmla="*/ 16393 h 131097"/>
                    <a:gd name="connsiteX10" fmla="*/ 66911 w 134940"/>
                    <a:gd name="connsiteY10" fmla="*/ 14022 h 131097"/>
                    <a:gd name="connsiteX11" fmla="*/ 127627 w 134940"/>
                    <a:gd name="connsiteY11" fmla="*/ -3041 h 131097"/>
                    <a:gd name="connsiteX12" fmla="*/ 133470 w 134940"/>
                    <a:gd name="connsiteY12" fmla="*/ -5074 h 131097"/>
                    <a:gd name="connsiteX13" fmla="*/ 108701 w 134940"/>
                    <a:gd name="connsiteY13" fmla="*/ 29350 h 131097"/>
                    <a:gd name="connsiteX14" fmla="*/ 83762 w 134940"/>
                    <a:gd name="connsiteY14" fmla="*/ 63603 h 131097"/>
                    <a:gd name="connsiteX15" fmla="*/ 79147 w 134940"/>
                    <a:gd name="connsiteY15" fmla="*/ 66101 h 131097"/>
                    <a:gd name="connsiteX16" fmla="*/ 45783 w 134940"/>
                    <a:gd name="connsiteY16" fmla="*/ 116826 h 131097"/>
                    <a:gd name="connsiteX17" fmla="*/ 44047 w 134940"/>
                    <a:gd name="connsiteY17" fmla="*/ 125125 h 131097"/>
                    <a:gd name="connsiteX18" fmla="*/ 40744 w 134940"/>
                    <a:gd name="connsiteY18" fmla="*/ 126014 h 131097"/>
                    <a:gd name="connsiteX19" fmla="*/ 33546 w 134940"/>
                    <a:gd name="connsiteY19" fmla="*/ 125421 h 131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4940" h="131097">
                      <a:moveTo>
                        <a:pt x="33546" y="125421"/>
                      </a:moveTo>
                      <a:cubicBezTo>
                        <a:pt x="20801" y="123685"/>
                        <a:pt x="8607" y="117757"/>
                        <a:pt x="4585" y="111406"/>
                      </a:cubicBezTo>
                      <a:cubicBezTo>
                        <a:pt x="2553" y="108188"/>
                        <a:pt x="2171" y="106537"/>
                        <a:pt x="2468" y="101964"/>
                      </a:cubicBezTo>
                      <a:cubicBezTo>
                        <a:pt x="2891" y="95147"/>
                        <a:pt x="4077" y="92183"/>
                        <a:pt x="9285" y="84985"/>
                      </a:cubicBezTo>
                      <a:cubicBezTo>
                        <a:pt x="14450" y="77830"/>
                        <a:pt x="15975" y="72834"/>
                        <a:pt x="16059" y="63180"/>
                      </a:cubicBezTo>
                      <a:cubicBezTo>
                        <a:pt x="16102" y="54331"/>
                        <a:pt x="14789" y="51155"/>
                        <a:pt x="7633" y="42645"/>
                      </a:cubicBezTo>
                      <a:cubicBezTo>
                        <a:pt x="3315" y="37521"/>
                        <a:pt x="1155" y="33711"/>
                        <a:pt x="54" y="29307"/>
                      </a:cubicBezTo>
                      <a:cubicBezTo>
                        <a:pt x="-792" y="25962"/>
                        <a:pt x="-1470" y="21389"/>
                        <a:pt x="-1470" y="18637"/>
                      </a:cubicBezTo>
                      <a:lnTo>
                        <a:pt x="-1470" y="16393"/>
                      </a:lnTo>
                      <a:lnTo>
                        <a:pt x="17499" y="16393"/>
                      </a:lnTo>
                      <a:cubicBezTo>
                        <a:pt x="41294" y="16393"/>
                        <a:pt x="53870" y="15800"/>
                        <a:pt x="66911" y="14022"/>
                      </a:cubicBezTo>
                      <a:cubicBezTo>
                        <a:pt x="84059" y="11736"/>
                        <a:pt x="102689" y="6486"/>
                        <a:pt x="127627" y="-3041"/>
                      </a:cubicBezTo>
                      <a:cubicBezTo>
                        <a:pt x="130761" y="-4227"/>
                        <a:pt x="133386" y="-5116"/>
                        <a:pt x="133470" y="-5074"/>
                      </a:cubicBezTo>
                      <a:cubicBezTo>
                        <a:pt x="133555" y="-4989"/>
                        <a:pt x="122377" y="10508"/>
                        <a:pt x="108701" y="29350"/>
                      </a:cubicBezTo>
                      <a:lnTo>
                        <a:pt x="83762" y="63603"/>
                      </a:lnTo>
                      <a:lnTo>
                        <a:pt x="79147" y="66101"/>
                      </a:lnTo>
                      <a:cubicBezTo>
                        <a:pt x="59332" y="76771"/>
                        <a:pt x="51583" y="88542"/>
                        <a:pt x="45783" y="116826"/>
                      </a:cubicBezTo>
                      <a:cubicBezTo>
                        <a:pt x="44936" y="120848"/>
                        <a:pt x="44174" y="124574"/>
                        <a:pt x="44047" y="125125"/>
                      </a:cubicBezTo>
                      <a:cubicBezTo>
                        <a:pt x="43835" y="125971"/>
                        <a:pt x="43581" y="126056"/>
                        <a:pt x="40744" y="126014"/>
                      </a:cubicBezTo>
                      <a:cubicBezTo>
                        <a:pt x="39093" y="125971"/>
                        <a:pt x="35832" y="125717"/>
                        <a:pt x="33546" y="125421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3FC1757-BDBE-40A0-BDFD-D40096102323}"/>
                    </a:ext>
                  </a:extLst>
                </p:cNvPr>
                <p:cNvSpPr/>
                <p:nvPr/>
              </p:nvSpPr>
              <p:spPr>
                <a:xfrm flipV="1">
                  <a:off x="4906495" y="3385382"/>
                  <a:ext cx="134940" cy="131137"/>
                </a:xfrm>
                <a:custGeom>
                  <a:avLst/>
                  <a:gdLst>
                    <a:gd name="connsiteX0" fmla="*/ 78497 w 134940"/>
                    <a:gd name="connsiteY0" fmla="*/ 125336 h 131137"/>
                    <a:gd name="connsiteX1" fmla="*/ 77396 w 134940"/>
                    <a:gd name="connsiteY1" fmla="*/ 119916 h 131137"/>
                    <a:gd name="connsiteX2" fmla="*/ 75067 w 134940"/>
                    <a:gd name="connsiteY2" fmla="*/ 109543 h 131137"/>
                    <a:gd name="connsiteX3" fmla="*/ 43354 w 134940"/>
                    <a:gd name="connsiteY3" fmla="*/ 66101 h 131137"/>
                    <a:gd name="connsiteX4" fmla="*/ 38738 w 134940"/>
                    <a:gd name="connsiteY4" fmla="*/ 63603 h 131137"/>
                    <a:gd name="connsiteX5" fmla="*/ 13800 w 134940"/>
                    <a:gd name="connsiteY5" fmla="*/ 29349 h 131137"/>
                    <a:gd name="connsiteX6" fmla="*/ -10970 w 134940"/>
                    <a:gd name="connsiteY6" fmla="*/ -5074 h 131137"/>
                    <a:gd name="connsiteX7" fmla="*/ -5127 w 134940"/>
                    <a:gd name="connsiteY7" fmla="*/ -3042 h 131137"/>
                    <a:gd name="connsiteX8" fmla="*/ 55590 w 134940"/>
                    <a:gd name="connsiteY8" fmla="*/ 14022 h 131137"/>
                    <a:gd name="connsiteX9" fmla="*/ 105044 w 134940"/>
                    <a:gd name="connsiteY9" fmla="*/ 16393 h 131137"/>
                    <a:gd name="connsiteX10" fmla="*/ 123971 w 134940"/>
                    <a:gd name="connsiteY10" fmla="*/ 16393 h 131137"/>
                    <a:gd name="connsiteX11" fmla="*/ 123971 w 134940"/>
                    <a:gd name="connsiteY11" fmla="*/ 18637 h 131137"/>
                    <a:gd name="connsiteX12" fmla="*/ 122446 w 134940"/>
                    <a:gd name="connsiteY12" fmla="*/ 29307 h 131137"/>
                    <a:gd name="connsiteX13" fmla="*/ 115460 w 134940"/>
                    <a:gd name="connsiteY13" fmla="*/ 41882 h 131137"/>
                    <a:gd name="connsiteX14" fmla="*/ 106568 w 134940"/>
                    <a:gd name="connsiteY14" fmla="*/ 67456 h 131137"/>
                    <a:gd name="connsiteX15" fmla="*/ 111438 w 134940"/>
                    <a:gd name="connsiteY15" fmla="*/ 82360 h 131137"/>
                    <a:gd name="connsiteX16" fmla="*/ 115587 w 134940"/>
                    <a:gd name="connsiteY16" fmla="*/ 88457 h 131137"/>
                    <a:gd name="connsiteX17" fmla="*/ 118424 w 134940"/>
                    <a:gd name="connsiteY17" fmla="*/ 93623 h 131137"/>
                    <a:gd name="connsiteX18" fmla="*/ 119525 w 134940"/>
                    <a:gd name="connsiteY18" fmla="*/ 108230 h 131137"/>
                    <a:gd name="connsiteX19" fmla="*/ 88489 w 134940"/>
                    <a:gd name="connsiteY19" fmla="*/ 125420 h 131137"/>
                    <a:gd name="connsiteX20" fmla="*/ 78497 w 134940"/>
                    <a:gd name="connsiteY20" fmla="*/ 125336 h 131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4940" h="131137">
                      <a:moveTo>
                        <a:pt x="78497" y="125336"/>
                      </a:moveTo>
                      <a:cubicBezTo>
                        <a:pt x="78412" y="124912"/>
                        <a:pt x="77904" y="122499"/>
                        <a:pt x="77396" y="119916"/>
                      </a:cubicBezTo>
                      <a:cubicBezTo>
                        <a:pt x="76888" y="117376"/>
                        <a:pt x="75829" y="112676"/>
                        <a:pt x="75067" y="109543"/>
                      </a:cubicBezTo>
                      <a:cubicBezTo>
                        <a:pt x="69309" y="86467"/>
                        <a:pt x="61645" y="75924"/>
                        <a:pt x="43354" y="66101"/>
                      </a:cubicBezTo>
                      <a:lnTo>
                        <a:pt x="38738" y="63603"/>
                      </a:lnTo>
                      <a:lnTo>
                        <a:pt x="13800" y="29349"/>
                      </a:lnTo>
                      <a:cubicBezTo>
                        <a:pt x="124" y="10507"/>
                        <a:pt x="-11054" y="-4989"/>
                        <a:pt x="-10970" y="-5074"/>
                      </a:cubicBezTo>
                      <a:cubicBezTo>
                        <a:pt x="-10885" y="-5116"/>
                        <a:pt x="-8260" y="-4227"/>
                        <a:pt x="-5127" y="-3042"/>
                      </a:cubicBezTo>
                      <a:cubicBezTo>
                        <a:pt x="19812" y="6485"/>
                        <a:pt x="38442" y="11735"/>
                        <a:pt x="55590" y="14022"/>
                      </a:cubicBezTo>
                      <a:cubicBezTo>
                        <a:pt x="68631" y="15800"/>
                        <a:pt x="81206" y="16393"/>
                        <a:pt x="105044" y="16393"/>
                      </a:cubicBezTo>
                      <a:lnTo>
                        <a:pt x="123971" y="16393"/>
                      </a:lnTo>
                      <a:lnTo>
                        <a:pt x="123971" y="18637"/>
                      </a:lnTo>
                      <a:cubicBezTo>
                        <a:pt x="123971" y="21389"/>
                        <a:pt x="123293" y="25962"/>
                        <a:pt x="122446" y="29307"/>
                      </a:cubicBezTo>
                      <a:cubicBezTo>
                        <a:pt x="121430" y="33414"/>
                        <a:pt x="119059" y="37648"/>
                        <a:pt x="115460" y="41882"/>
                      </a:cubicBezTo>
                      <a:cubicBezTo>
                        <a:pt x="107288" y="51451"/>
                        <a:pt x="105510" y="56532"/>
                        <a:pt x="106568" y="67456"/>
                      </a:cubicBezTo>
                      <a:cubicBezTo>
                        <a:pt x="107204" y="73892"/>
                        <a:pt x="108601" y="78210"/>
                        <a:pt x="111438" y="82360"/>
                      </a:cubicBezTo>
                      <a:cubicBezTo>
                        <a:pt x="112666" y="84138"/>
                        <a:pt x="114529" y="86890"/>
                        <a:pt x="115587" y="88457"/>
                      </a:cubicBezTo>
                      <a:cubicBezTo>
                        <a:pt x="116646" y="90024"/>
                        <a:pt x="117916" y="92352"/>
                        <a:pt x="118424" y="93623"/>
                      </a:cubicBezTo>
                      <a:cubicBezTo>
                        <a:pt x="120160" y="98238"/>
                        <a:pt x="120668" y="105012"/>
                        <a:pt x="119525" y="108230"/>
                      </a:cubicBezTo>
                      <a:cubicBezTo>
                        <a:pt x="116646" y="116402"/>
                        <a:pt x="104028" y="123388"/>
                        <a:pt x="88489" y="125420"/>
                      </a:cubicBezTo>
                      <a:cubicBezTo>
                        <a:pt x="81799" y="126310"/>
                        <a:pt x="78793" y="126267"/>
                        <a:pt x="78497" y="125336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60386BC8-C7E7-472B-AF07-D439A55ADF68}"/>
                    </a:ext>
                  </a:extLst>
                </p:cNvPr>
                <p:cNvSpPr/>
                <p:nvPr/>
              </p:nvSpPr>
              <p:spPr>
                <a:xfrm flipV="1">
                  <a:off x="4695087" y="3558894"/>
                  <a:ext cx="18556" cy="31465"/>
                </a:xfrm>
                <a:custGeom>
                  <a:avLst/>
                  <a:gdLst>
                    <a:gd name="connsiteX0" fmla="*/ -4677 w 18556"/>
                    <a:gd name="connsiteY0" fmla="*/ 29254 h 31465"/>
                    <a:gd name="connsiteX1" fmla="*/ 2012 w 18556"/>
                    <a:gd name="connsiteY1" fmla="*/ 6729 h 31465"/>
                    <a:gd name="connsiteX2" fmla="*/ 8237 w 18556"/>
                    <a:gd name="connsiteY2" fmla="*/ 1987 h 31465"/>
                    <a:gd name="connsiteX3" fmla="*/ 13741 w 18556"/>
                    <a:gd name="connsiteY3" fmla="*/ -2120 h 31465"/>
                    <a:gd name="connsiteX4" fmla="*/ 13868 w 18556"/>
                    <a:gd name="connsiteY4" fmla="*/ 8338 h 31465"/>
                    <a:gd name="connsiteX5" fmla="*/ 13656 w 18556"/>
                    <a:gd name="connsiteY5" fmla="*/ 19135 h 31465"/>
                    <a:gd name="connsiteX6" fmla="*/ 5696 w 18556"/>
                    <a:gd name="connsiteY6" fmla="*/ 23750 h 31465"/>
                    <a:gd name="connsiteX7" fmla="*/ -3280 w 18556"/>
                    <a:gd name="connsiteY7" fmla="*/ 28873 h 31465"/>
                    <a:gd name="connsiteX8" fmla="*/ -4677 w 18556"/>
                    <a:gd name="connsiteY8" fmla="*/ 29254 h 3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56" h="31465">
                      <a:moveTo>
                        <a:pt x="-4677" y="29254"/>
                      </a:moveTo>
                      <a:cubicBezTo>
                        <a:pt x="-4677" y="27815"/>
                        <a:pt x="1420" y="7322"/>
                        <a:pt x="2012" y="6729"/>
                      </a:cubicBezTo>
                      <a:cubicBezTo>
                        <a:pt x="2394" y="6348"/>
                        <a:pt x="5230" y="4189"/>
                        <a:pt x="8237" y="1987"/>
                      </a:cubicBezTo>
                      <a:lnTo>
                        <a:pt x="13741" y="-2120"/>
                      </a:lnTo>
                      <a:lnTo>
                        <a:pt x="13868" y="8338"/>
                      </a:lnTo>
                      <a:cubicBezTo>
                        <a:pt x="13910" y="14096"/>
                        <a:pt x="13826" y="18965"/>
                        <a:pt x="13656" y="19135"/>
                      </a:cubicBezTo>
                      <a:cubicBezTo>
                        <a:pt x="13444" y="19304"/>
                        <a:pt x="9888" y="21379"/>
                        <a:pt x="5696" y="23750"/>
                      </a:cubicBezTo>
                      <a:cubicBezTo>
                        <a:pt x="1504" y="26121"/>
                        <a:pt x="-2560" y="28407"/>
                        <a:pt x="-3280" y="28873"/>
                      </a:cubicBezTo>
                      <a:cubicBezTo>
                        <a:pt x="-4042" y="29297"/>
                        <a:pt x="-4677" y="29466"/>
                        <a:pt x="-4677" y="29254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422201A-2326-4534-8930-AA76D7DE1CB0}"/>
                    </a:ext>
                  </a:extLst>
                </p:cNvPr>
                <p:cNvSpPr/>
                <p:nvPr/>
              </p:nvSpPr>
              <p:spPr>
                <a:xfrm flipV="1">
                  <a:off x="4827246" y="3559018"/>
                  <a:ext cx="18494" cy="31065"/>
                </a:xfrm>
                <a:custGeom>
                  <a:avLst/>
                  <a:gdLst>
                    <a:gd name="connsiteX0" fmla="*/ 1498 w 18494"/>
                    <a:gd name="connsiteY0" fmla="*/ 24107 h 31065"/>
                    <a:gd name="connsiteX1" fmla="*/ -7605 w 18494"/>
                    <a:gd name="connsiteY1" fmla="*/ 18899 h 31065"/>
                    <a:gd name="connsiteX2" fmla="*/ -7732 w 18494"/>
                    <a:gd name="connsiteY2" fmla="*/ 8229 h 31065"/>
                    <a:gd name="connsiteX3" fmla="*/ -7309 w 18494"/>
                    <a:gd name="connsiteY3" fmla="*/ -2102 h 31065"/>
                    <a:gd name="connsiteX4" fmla="*/ -957 w 18494"/>
                    <a:gd name="connsiteY4" fmla="*/ 2598 h 31065"/>
                    <a:gd name="connsiteX5" fmla="*/ 5309 w 18494"/>
                    <a:gd name="connsiteY5" fmla="*/ 8737 h 31065"/>
                    <a:gd name="connsiteX6" fmla="*/ 8315 w 18494"/>
                    <a:gd name="connsiteY6" fmla="*/ 19619 h 31065"/>
                    <a:gd name="connsiteX7" fmla="*/ 10729 w 18494"/>
                    <a:gd name="connsiteY7" fmla="*/ 28934 h 31065"/>
                    <a:gd name="connsiteX8" fmla="*/ 1498 w 18494"/>
                    <a:gd name="connsiteY8" fmla="*/ 24107 h 31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494" h="31065">
                      <a:moveTo>
                        <a:pt x="1498" y="24107"/>
                      </a:moveTo>
                      <a:lnTo>
                        <a:pt x="-7605" y="18899"/>
                      </a:lnTo>
                      <a:lnTo>
                        <a:pt x="-7732" y="8229"/>
                      </a:lnTo>
                      <a:cubicBezTo>
                        <a:pt x="-7817" y="-281"/>
                        <a:pt x="-7732" y="-2356"/>
                        <a:pt x="-7309" y="-2102"/>
                      </a:cubicBezTo>
                      <a:cubicBezTo>
                        <a:pt x="-7012" y="-1933"/>
                        <a:pt x="-4133" y="184"/>
                        <a:pt x="-957" y="2598"/>
                      </a:cubicBezTo>
                      <a:cubicBezTo>
                        <a:pt x="4335" y="6578"/>
                        <a:pt x="4886" y="7128"/>
                        <a:pt x="5309" y="8737"/>
                      </a:cubicBezTo>
                      <a:cubicBezTo>
                        <a:pt x="5605" y="9754"/>
                        <a:pt x="6918" y="14623"/>
                        <a:pt x="8315" y="19619"/>
                      </a:cubicBezTo>
                      <a:cubicBezTo>
                        <a:pt x="9713" y="24573"/>
                        <a:pt x="10813" y="28765"/>
                        <a:pt x="10729" y="28934"/>
                      </a:cubicBezTo>
                      <a:cubicBezTo>
                        <a:pt x="10644" y="29103"/>
                        <a:pt x="6495" y="26944"/>
                        <a:pt x="1498" y="24107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6CE3BB7-19F9-4DC5-918B-5D21AEC8481F}"/>
                    </a:ext>
                  </a:extLst>
                </p:cNvPr>
                <p:cNvSpPr/>
                <p:nvPr/>
              </p:nvSpPr>
              <p:spPr>
                <a:xfrm flipV="1">
                  <a:off x="4554939" y="3561181"/>
                  <a:ext cx="147388" cy="109760"/>
                </a:xfrm>
                <a:custGeom>
                  <a:avLst/>
                  <a:gdLst>
                    <a:gd name="connsiteX0" fmla="*/ 116618 w 147388"/>
                    <a:gd name="connsiteY0" fmla="*/ 108074 h 109760"/>
                    <a:gd name="connsiteX1" fmla="*/ 96549 w 147388"/>
                    <a:gd name="connsiteY1" fmla="*/ 98208 h 109760"/>
                    <a:gd name="connsiteX2" fmla="*/ 34435 w 147388"/>
                    <a:gd name="connsiteY2" fmla="*/ 81822 h 109760"/>
                    <a:gd name="connsiteX3" fmla="*/ 23596 w 147388"/>
                    <a:gd name="connsiteY3" fmla="*/ 81187 h 109760"/>
                    <a:gd name="connsiteX4" fmla="*/ 4881 w 147388"/>
                    <a:gd name="connsiteY4" fmla="*/ 74201 h 109760"/>
                    <a:gd name="connsiteX5" fmla="*/ 96 w 147388"/>
                    <a:gd name="connsiteY5" fmla="*/ 67596 h 109760"/>
                    <a:gd name="connsiteX6" fmla="*/ -2910 w 147388"/>
                    <a:gd name="connsiteY6" fmla="*/ 56079 h 109760"/>
                    <a:gd name="connsiteX7" fmla="*/ 816 w 147388"/>
                    <a:gd name="connsiteY7" fmla="*/ 53750 h 109760"/>
                    <a:gd name="connsiteX8" fmla="*/ 33207 w 147388"/>
                    <a:gd name="connsiteY8" fmla="*/ 32411 h 109760"/>
                    <a:gd name="connsiteX9" fmla="*/ 40955 w 147388"/>
                    <a:gd name="connsiteY9" fmla="*/ 16702 h 109760"/>
                    <a:gd name="connsiteX10" fmla="*/ 51922 w 147388"/>
                    <a:gd name="connsiteY10" fmla="*/ -22 h 109760"/>
                    <a:gd name="connsiteX11" fmla="*/ 58696 w 147388"/>
                    <a:gd name="connsiteY11" fmla="*/ -1123 h 109760"/>
                    <a:gd name="connsiteX12" fmla="*/ 66106 w 147388"/>
                    <a:gd name="connsiteY12" fmla="*/ -149 h 109760"/>
                    <a:gd name="connsiteX13" fmla="*/ 86218 w 147388"/>
                    <a:gd name="connsiteY13" fmla="*/ 18099 h 109760"/>
                    <a:gd name="connsiteX14" fmla="*/ 102307 w 147388"/>
                    <a:gd name="connsiteY14" fmla="*/ 36941 h 109760"/>
                    <a:gd name="connsiteX15" fmla="*/ 139355 w 147388"/>
                    <a:gd name="connsiteY15" fmla="*/ 61880 h 109760"/>
                    <a:gd name="connsiteX16" fmla="*/ 144479 w 147388"/>
                    <a:gd name="connsiteY16" fmla="*/ 64124 h 109760"/>
                    <a:gd name="connsiteX17" fmla="*/ 135672 w 147388"/>
                    <a:gd name="connsiteY17" fmla="*/ 70729 h 109760"/>
                    <a:gd name="connsiteX18" fmla="*/ 126865 w 147388"/>
                    <a:gd name="connsiteY18" fmla="*/ 77334 h 109760"/>
                    <a:gd name="connsiteX19" fmla="*/ 122927 w 147388"/>
                    <a:gd name="connsiteY19" fmla="*/ 91434 h 109760"/>
                    <a:gd name="connsiteX20" fmla="*/ 118566 w 147388"/>
                    <a:gd name="connsiteY20" fmla="*/ 107142 h 109760"/>
                    <a:gd name="connsiteX21" fmla="*/ 116618 w 147388"/>
                    <a:gd name="connsiteY21" fmla="*/ 108074 h 109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47388" h="109760">
                      <a:moveTo>
                        <a:pt x="116618" y="108074"/>
                      </a:moveTo>
                      <a:cubicBezTo>
                        <a:pt x="114713" y="106761"/>
                        <a:pt x="102477" y="100749"/>
                        <a:pt x="96549" y="98208"/>
                      </a:cubicBezTo>
                      <a:cubicBezTo>
                        <a:pt x="75505" y="89274"/>
                        <a:pt x="54547" y="83728"/>
                        <a:pt x="34435" y="81822"/>
                      </a:cubicBezTo>
                      <a:cubicBezTo>
                        <a:pt x="30794" y="81484"/>
                        <a:pt x="25924" y="81187"/>
                        <a:pt x="23596" y="81187"/>
                      </a:cubicBezTo>
                      <a:cubicBezTo>
                        <a:pt x="15212" y="81145"/>
                        <a:pt x="9920" y="79197"/>
                        <a:pt x="4881" y="74201"/>
                      </a:cubicBezTo>
                      <a:cubicBezTo>
                        <a:pt x="2637" y="71957"/>
                        <a:pt x="1409" y="70306"/>
                        <a:pt x="96" y="67596"/>
                      </a:cubicBezTo>
                      <a:cubicBezTo>
                        <a:pt x="-1597" y="64166"/>
                        <a:pt x="-2910" y="59128"/>
                        <a:pt x="-2910" y="56079"/>
                      </a:cubicBezTo>
                      <a:cubicBezTo>
                        <a:pt x="-2910" y="54724"/>
                        <a:pt x="-2867" y="54724"/>
                        <a:pt x="816" y="53750"/>
                      </a:cubicBezTo>
                      <a:cubicBezTo>
                        <a:pt x="15551" y="49813"/>
                        <a:pt x="26432" y="42699"/>
                        <a:pt x="33207" y="32411"/>
                      </a:cubicBezTo>
                      <a:cubicBezTo>
                        <a:pt x="36213" y="27880"/>
                        <a:pt x="37695" y="24874"/>
                        <a:pt x="40955" y="16702"/>
                      </a:cubicBezTo>
                      <a:cubicBezTo>
                        <a:pt x="45613" y="5228"/>
                        <a:pt x="47518" y="2264"/>
                        <a:pt x="51922" y="-22"/>
                      </a:cubicBezTo>
                      <a:cubicBezTo>
                        <a:pt x="53869" y="-1039"/>
                        <a:pt x="54462" y="-1166"/>
                        <a:pt x="58696" y="-1123"/>
                      </a:cubicBezTo>
                      <a:cubicBezTo>
                        <a:pt x="62380" y="-1123"/>
                        <a:pt x="63946" y="-912"/>
                        <a:pt x="66106" y="-149"/>
                      </a:cubicBezTo>
                      <a:cubicBezTo>
                        <a:pt x="72245" y="1968"/>
                        <a:pt x="77411" y="6667"/>
                        <a:pt x="86218" y="18099"/>
                      </a:cubicBezTo>
                      <a:cubicBezTo>
                        <a:pt x="93373" y="27457"/>
                        <a:pt x="96972" y="31606"/>
                        <a:pt x="102307" y="36941"/>
                      </a:cubicBezTo>
                      <a:cubicBezTo>
                        <a:pt x="112511" y="47188"/>
                        <a:pt x="125214" y="55740"/>
                        <a:pt x="139355" y="61880"/>
                      </a:cubicBezTo>
                      <a:lnTo>
                        <a:pt x="144479" y="64124"/>
                      </a:lnTo>
                      <a:lnTo>
                        <a:pt x="135672" y="70729"/>
                      </a:lnTo>
                      <a:lnTo>
                        <a:pt x="126865" y="77334"/>
                      </a:lnTo>
                      <a:lnTo>
                        <a:pt x="122927" y="91434"/>
                      </a:lnTo>
                      <a:cubicBezTo>
                        <a:pt x="120768" y="99182"/>
                        <a:pt x="118820" y="106253"/>
                        <a:pt x="118566" y="107142"/>
                      </a:cubicBezTo>
                      <a:cubicBezTo>
                        <a:pt x="118100" y="108878"/>
                        <a:pt x="117931" y="108963"/>
                        <a:pt x="116618" y="108074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4400CA1E-CCC5-42DB-BEE9-911F423A6BC2}"/>
                    </a:ext>
                  </a:extLst>
                </p:cNvPr>
                <p:cNvSpPr/>
                <p:nvPr/>
              </p:nvSpPr>
              <p:spPr>
                <a:xfrm flipV="1">
                  <a:off x="4838623" y="3561102"/>
                  <a:ext cx="147346" cy="109839"/>
                </a:xfrm>
                <a:custGeom>
                  <a:avLst/>
                  <a:gdLst>
                    <a:gd name="connsiteX0" fmla="*/ 16340 w 147346"/>
                    <a:gd name="connsiteY0" fmla="*/ 107141 h 109839"/>
                    <a:gd name="connsiteX1" fmla="*/ 11978 w 147346"/>
                    <a:gd name="connsiteY1" fmla="*/ 91433 h 109839"/>
                    <a:gd name="connsiteX2" fmla="*/ 8041 w 147346"/>
                    <a:gd name="connsiteY2" fmla="*/ 77333 h 109839"/>
                    <a:gd name="connsiteX3" fmla="*/ -766 w 147346"/>
                    <a:gd name="connsiteY3" fmla="*/ 70728 h 109839"/>
                    <a:gd name="connsiteX4" fmla="*/ -9531 w 147346"/>
                    <a:gd name="connsiteY4" fmla="*/ 64165 h 109839"/>
                    <a:gd name="connsiteX5" fmla="*/ -3730 w 147346"/>
                    <a:gd name="connsiteY5" fmla="*/ 61540 h 109839"/>
                    <a:gd name="connsiteX6" fmla="*/ 32598 w 147346"/>
                    <a:gd name="connsiteY6" fmla="*/ 36940 h 109839"/>
                    <a:gd name="connsiteX7" fmla="*/ 48688 w 147346"/>
                    <a:gd name="connsiteY7" fmla="*/ 18098 h 109839"/>
                    <a:gd name="connsiteX8" fmla="*/ 68800 w 147346"/>
                    <a:gd name="connsiteY8" fmla="*/ -150 h 109839"/>
                    <a:gd name="connsiteX9" fmla="*/ 76209 w 147346"/>
                    <a:gd name="connsiteY9" fmla="*/ -1124 h 109839"/>
                    <a:gd name="connsiteX10" fmla="*/ 82984 w 147346"/>
                    <a:gd name="connsiteY10" fmla="*/ -23 h 109839"/>
                    <a:gd name="connsiteX11" fmla="*/ 93950 w 147346"/>
                    <a:gd name="connsiteY11" fmla="*/ 16701 h 109839"/>
                    <a:gd name="connsiteX12" fmla="*/ 101191 w 147346"/>
                    <a:gd name="connsiteY12" fmla="*/ 31648 h 109839"/>
                    <a:gd name="connsiteX13" fmla="*/ 133454 w 147346"/>
                    <a:gd name="connsiteY13" fmla="*/ 53538 h 109839"/>
                    <a:gd name="connsiteX14" fmla="*/ 137815 w 147346"/>
                    <a:gd name="connsiteY14" fmla="*/ 54723 h 109839"/>
                    <a:gd name="connsiteX15" fmla="*/ 137815 w 147346"/>
                    <a:gd name="connsiteY15" fmla="*/ 56121 h 109839"/>
                    <a:gd name="connsiteX16" fmla="*/ 134767 w 147346"/>
                    <a:gd name="connsiteY16" fmla="*/ 67595 h 109839"/>
                    <a:gd name="connsiteX17" fmla="*/ 130025 w 147346"/>
                    <a:gd name="connsiteY17" fmla="*/ 74200 h 109839"/>
                    <a:gd name="connsiteX18" fmla="*/ 111310 w 147346"/>
                    <a:gd name="connsiteY18" fmla="*/ 81186 h 109839"/>
                    <a:gd name="connsiteX19" fmla="*/ 21844 w 147346"/>
                    <a:gd name="connsiteY19" fmla="*/ 106125 h 109839"/>
                    <a:gd name="connsiteX20" fmla="*/ 16932 w 147346"/>
                    <a:gd name="connsiteY20" fmla="*/ 108708 h 109839"/>
                    <a:gd name="connsiteX21" fmla="*/ 16340 w 147346"/>
                    <a:gd name="connsiteY21" fmla="*/ 107141 h 109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47346" h="109839">
                      <a:moveTo>
                        <a:pt x="16340" y="107141"/>
                      </a:moveTo>
                      <a:cubicBezTo>
                        <a:pt x="16085" y="106252"/>
                        <a:pt x="14138" y="99181"/>
                        <a:pt x="11978" y="91433"/>
                      </a:cubicBezTo>
                      <a:lnTo>
                        <a:pt x="8041" y="77333"/>
                      </a:lnTo>
                      <a:lnTo>
                        <a:pt x="-766" y="70728"/>
                      </a:lnTo>
                      <a:lnTo>
                        <a:pt x="-9531" y="64165"/>
                      </a:lnTo>
                      <a:lnTo>
                        <a:pt x="-3730" y="61540"/>
                      </a:lnTo>
                      <a:cubicBezTo>
                        <a:pt x="10623" y="55147"/>
                        <a:pt x="22437" y="47144"/>
                        <a:pt x="32598" y="36940"/>
                      </a:cubicBezTo>
                      <a:cubicBezTo>
                        <a:pt x="37933" y="31605"/>
                        <a:pt x="41532" y="27456"/>
                        <a:pt x="48688" y="18098"/>
                      </a:cubicBezTo>
                      <a:cubicBezTo>
                        <a:pt x="57495" y="6666"/>
                        <a:pt x="62660" y="1967"/>
                        <a:pt x="68800" y="-150"/>
                      </a:cubicBezTo>
                      <a:cubicBezTo>
                        <a:pt x="70959" y="-913"/>
                        <a:pt x="72526" y="-1124"/>
                        <a:pt x="76209" y="-1124"/>
                      </a:cubicBezTo>
                      <a:cubicBezTo>
                        <a:pt x="80444" y="-1167"/>
                        <a:pt x="81036" y="-1040"/>
                        <a:pt x="82984" y="-23"/>
                      </a:cubicBezTo>
                      <a:cubicBezTo>
                        <a:pt x="87387" y="2263"/>
                        <a:pt x="89293" y="5227"/>
                        <a:pt x="93950" y="16701"/>
                      </a:cubicBezTo>
                      <a:cubicBezTo>
                        <a:pt x="96999" y="24365"/>
                        <a:pt x="98650" y="27752"/>
                        <a:pt x="101191" y="31648"/>
                      </a:cubicBezTo>
                      <a:cubicBezTo>
                        <a:pt x="108134" y="42402"/>
                        <a:pt x="118593" y="49515"/>
                        <a:pt x="133454" y="53538"/>
                      </a:cubicBezTo>
                      <a:lnTo>
                        <a:pt x="137815" y="54723"/>
                      </a:lnTo>
                      <a:lnTo>
                        <a:pt x="137815" y="56121"/>
                      </a:lnTo>
                      <a:cubicBezTo>
                        <a:pt x="137815" y="59042"/>
                        <a:pt x="136460" y="64165"/>
                        <a:pt x="134767" y="67595"/>
                      </a:cubicBezTo>
                      <a:cubicBezTo>
                        <a:pt x="133454" y="70305"/>
                        <a:pt x="132311" y="71914"/>
                        <a:pt x="130025" y="74200"/>
                      </a:cubicBezTo>
                      <a:cubicBezTo>
                        <a:pt x="124986" y="79196"/>
                        <a:pt x="119694" y="81144"/>
                        <a:pt x="111310" y="81186"/>
                      </a:cubicBezTo>
                      <a:cubicBezTo>
                        <a:pt x="85609" y="81229"/>
                        <a:pt x="48519" y="91560"/>
                        <a:pt x="21844" y="106125"/>
                      </a:cubicBezTo>
                      <a:cubicBezTo>
                        <a:pt x="19219" y="107565"/>
                        <a:pt x="17017" y="108708"/>
                        <a:pt x="16932" y="108708"/>
                      </a:cubicBezTo>
                      <a:cubicBezTo>
                        <a:pt x="16848" y="108708"/>
                        <a:pt x="16551" y="107988"/>
                        <a:pt x="16340" y="107141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918BC1F-C332-4442-9344-6615CE24272F}"/>
                    </a:ext>
                  </a:extLst>
                </p:cNvPr>
                <p:cNvSpPr/>
                <p:nvPr/>
              </p:nvSpPr>
              <p:spPr>
                <a:xfrm flipV="1">
                  <a:off x="4720068" y="3572916"/>
                  <a:ext cx="18998" cy="30527"/>
                </a:xfrm>
                <a:custGeom>
                  <a:avLst/>
                  <a:gdLst>
                    <a:gd name="connsiteX0" fmla="*/ -5181 w 18998"/>
                    <a:gd name="connsiteY0" fmla="*/ 18273 h 30527"/>
                    <a:gd name="connsiteX1" fmla="*/ -5054 w 18998"/>
                    <a:gd name="connsiteY1" fmla="*/ 7815 h 30527"/>
                    <a:gd name="connsiteX2" fmla="*/ 3838 w 18998"/>
                    <a:gd name="connsiteY2" fmla="*/ 3030 h 30527"/>
                    <a:gd name="connsiteX3" fmla="*/ 13280 w 18998"/>
                    <a:gd name="connsiteY3" fmla="*/ -1796 h 30527"/>
                    <a:gd name="connsiteX4" fmla="*/ 13703 w 18998"/>
                    <a:gd name="connsiteY4" fmla="*/ 8704 h 30527"/>
                    <a:gd name="connsiteX5" fmla="*/ 13576 w 18998"/>
                    <a:gd name="connsiteY5" fmla="*/ 19162 h 30527"/>
                    <a:gd name="connsiteX6" fmla="*/ 4134 w 18998"/>
                    <a:gd name="connsiteY6" fmla="*/ 23947 h 30527"/>
                    <a:gd name="connsiteX7" fmla="*/ -5266 w 18998"/>
                    <a:gd name="connsiteY7" fmla="*/ 28731 h 30527"/>
                    <a:gd name="connsiteX8" fmla="*/ -5181 w 18998"/>
                    <a:gd name="connsiteY8" fmla="*/ 18273 h 30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998" h="30527">
                      <a:moveTo>
                        <a:pt x="-5181" y="18273"/>
                      </a:moveTo>
                      <a:lnTo>
                        <a:pt x="-5054" y="7815"/>
                      </a:lnTo>
                      <a:lnTo>
                        <a:pt x="3838" y="3030"/>
                      </a:lnTo>
                      <a:cubicBezTo>
                        <a:pt x="8749" y="405"/>
                        <a:pt x="12983" y="-1754"/>
                        <a:pt x="13280" y="-1796"/>
                      </a:cubicBezTo>
                      <a:cubicBezTo>
                        <a:pt x="13703" y="-1796"/>
                        <a:pt x="13788" y="448"/>
                        <a:pt x="13703" y="8704"/>
                      </a:cubicBezTo>
                      <a:lnTo>
                        <a:pt x="13576" y="19162"/>
                      </a:lnTo>
                      <a:lnTo>
                        <a:pt x="4134" y="23947"/>
                      </a:lnTo>
                      <a:lnTo>
                        <a:pt x="-5266" y="28731"/>
                      </a:lnTo>
                      <a:lnTo>
                        <a:pt x="-5181" y="18273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B1CC454-13B2-436B-ADCC-35F7CD012849}"/>
                    </a:ext>
                  </a:extLst>
                </p:cNvPr>
                <p:cNvSpPr/>
                <p:nvPr/>
              </p:nvSpPr>
              <p:spPr>
                <a:xfrm flipV="1">
                  <a:off x="4801845" y="3573043"/>
                  <a:ext cx="18920" cy="30400"/>
                </a:xfrm>
                <a:custGeom>
                  <a:avLst/>
                  <a:gdLst>
                    <a:gd name="connsiteX0" fmla="*/ 2294 w 18920"/>
                    <a:gd name="connsiteY0" fmla="*/ 23864 h 30400"/>
                    <a:gd name="connsiteX1" fmla="*/ -7021 w 18920"/>
                    <a:gd name="connsiteY1" fmla="*/ 19164 h 30400"/>
                    <a:gd name="connsiteX2" fmla="*/ -7148 w 18920"/>
                    <a:gd name="connsiteY2" fmla="*/ 8706 h 30400"/>
                    <a:gd name="connsiteX3" fmla="*/ -6809 w 18920"/>
                    <a:gd name="connsiteY3" fmla="*/ -1795 h 30400"/>
                    <a:gd name="connsiteX4" fmla="*/ 11525 w 18920"/>
                    <a:gd name="connsiteY4" fmla="*/ 7901 h 30400"/>
                    <a:gd name="connsiteX5" fmla="*/ 11736 w 18920"/>
                    <a:gd name="connsiteY5" fmla="*/ 18402 h 30400"/>
                    <a:gd name="connsiteX6" fmla="*/ 11609 w 18920"/>
                    <a:gd name="connsiteY6" fmla="*/ 28606 h 30400"/>
                    <a:gd name="connsiteX7" fmla="*/ 2294 w 18920"/>
                    <a:gd name="connsiteY7" fmla="*/ 23864 h 3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20" h="30400">
                      <a:moveTo>
                        <a:pt x="2294" y="23864"/>
                      </a:moveTo>
                      <a:lnTo>
                        <a:pt x="-7021" y="19164"/>
                      </a:lnTo>
                      <a:lnTo>
                        <a:pt x="-7148" y="8706"/>
                      </a:lnTo>
                      <a:cubicBezTo>
                        <a:pt x="-7232" y="1508"/>
                        <a:pt x="-7105" y="-1795"/>
                        <a:pt x="-6809" y="-1795"/>
                      </a:cubicBezTo>
                      <a:cubicBezTo>
                        <a:pt x="-6343" y="-1795"/>
                        <a:pt x="10932" y="7351"/>
                        <a:pt x="11525" y="7901"/>
                      </a:cubicBezTo>
                      <a:cubicBezTo>
                        <a:pt x="11694" y="8070"/>
                        <a:pt x="11779" y="12813"/>
                        <a:pt x="11736" y="18402"/>
                      </a:cubicBezTo>
                      <a:lnTo>
                        <a:pt x="11609" y="28606"/>
                      </a:lnTo>
                      <a:lnTo>
                        <a:pt x="2294" y="23864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A69B933-51E3-4731-9087-C5ACDBD949DF}"/>
                    </a:ext>
                  </a:extLst>
                </p:cNvPr>
                <p:cNvSpPr/>
                <p:nvPr/>
              </p:nvSpPr>
              <p:spPr>
                <a:xfrm flipV="1">
                  <a:off x="4745049" y="3583120"/>
                  <a:ext cx="22440" cy="21805"/>
                </a:xfrm>
                <a:custGeom>
                  <a:avLst/>
                  <a:gdLst>
                    <a:gd name="connsiteX0" fmla="*/ -5804 w 22440"/>
                    <a:gd name="connsiteY0" fmla="*/ 9267 h 21805"/>
                    <a:gd name="connsiteX1" fmla="*/ -5677 w 22440"/>
                    <a:gd name="connsiteY1" fmla="*/ -1657 h 21805"/>
                    <a:gd name="connsiteX2" fmla="*/ 5331 w 22440"/>
                    <a:gd name="connsiteY2" fmla="*/ -1657 h 21805"/>
                    <a:gd name="connsiteX3" fmla="*/ 16340 w 22440"/>
                    <a:gd name="connsiteY3" fmla="*/ -1657 h 21805"/>
                    <a:gd name="connsiteX4" fmla="*/ 16467 w 22440"/>
                    <a:gd name="connsiteY4" fmla="*/ 9267 h 21805"/>
                    <a:gd name="connsiteX5" fmla="*/ 16552 w 22440"/>
                    <a:gd name="connsiteY5" fmla="*/ 20149 h 21805"/>
                    <a:gd name="connsiteX6" fmla="*/ 5331 w 22440"/>
                    <a:gd name="connsiteY6" fmla="*/ 20149 h 21805"/>
                    <a:gd name="connsiteX7" fmla="*/ -5889 w 22440"/>
                    <a:gd name="connsiteY7" fmla="*/ 20149 h 21805"/>
                    <a:gd name="connsiteX8" fmla="*/ -5804 w 22440"/>
                    <a:gd name="connsiteY8" fmla="*/ 9267 h 2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440" h="21805">
                      <a:moveTo>
                        <a:pt x="-5804" y="9267"/>
                      </a:moveTo>
                      <a:lnTo>
                        <a:pt x="-5677" y="-1657"/>
                      </a:lnTo>
                      <a:lnTo>
                        <a:pt x="5331" y="-1657"/>
                      </a:lnTo>
                      <a:lnTo>
                        <a:pt x="16340" y="-1657"/>
                      </a:lnTo>
                      <a:lnTo>
                        <a:pt x="16467" y="9267"/>
                      </a:lnTo>
                      <a:lnTo>
                        <a:pt x="16552" y="20149"/>
                      </a:lnTo>
                      <a:lnTo>
                        <a:pt x="5331" y="20149"/>
                      </a:lnTo>
                      <a:lnTo>
                        <a:pt x="-5889" y="20149"/>
                      </a:lnTo>
                      <a:lnTo>
                        <a:pt x="-5804" y="9267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1D75B45-ECF9-494E-BA14-0002A82DE5E5}"/>
                    </a:ext>
                  </a:extLst>
                </p:cNvPr>
                <p:cNvSpPr/>
                <p:nvPr/>
              </p:nvSpPr>
              <p:spPr>
                <a:xfrm flipV="1">
                  <a:off x="4773418" y="3583120"/>
                  <a:ext cx="22440" cy="21805"/>
                </a:xfrm>
                <a:custGeom>
                  <a:avLst/>
                  <a:gdLst>
                    <a:gd name="connsiteX0" fmla="*/ -6466 w 22440"/>
                    <a:gd name="connsiteY0" fmla="*/ 9267 h 21805"/>
                    <a:gd name="connsiteX1" fmla="*/ -6339 w 22440"/>
                    <a:gd name="connsiteY1" fmla="*/ -1657 h 21805"/>
                    <a:gd name="connsiteX2" fmla="*/ 4669 w 22440"/>
                    <a:gd name="connsiteY2" fmla="*/ -1657 h 21805"/>
                    <a:gd name="connsiteX3" fmla="*/ 15678 w 22440"/>
                    <a:gd name="connsiteY3" fmla="*/ -1657 h 21805"/>
                    <a:gd name="connsiteX4" fmla="*/ 15805 w 22440"/>
                    <a:gd name="connsiteY4" fmla="*/ 9267 h 21805"/>
                    <a:gd name="connsiteX5" fmla="*/ 15890 w 22440"/>
                    <a:gd name="connsiteY5" fmla="*/ 20149 h 21805"/>
                    <a:gd name="connsiteX6" fmla="*/ 4669 w 22440"/>
                    <a:gd name="connsiteY6" fmla="*/ 20149 h 21805"/>
                    <a:gd name="connsiteX7" fmla="*/ -6551 w 22440"/>
                    <a:gd name="connsiteY7" fmla="*/ 20149 h 21805"/>
                    <a:gd name="connsiteX8" fmla="*/ -6466 w 22440"/>
                    <a:gd name="connsiteY8" fmla="*/ 9267 h 2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440" h="21805">
                      <a:moveTo>
                        <a:pt x="-6466" y="9267"/>
                      </a:moveTo>
                      <a:lnTo>
                        <a:pt x="-6339" y="-1657"/>
                      </a:lnTo>
                      <a:lnTo>
                        <a:pt x="4669" y="-1657"/>
                      </a:lnTo>
                      <a:lnTo>
                        <a:pt x="15678" y="-1657"/>
                      </a:lnTo>
                      <a:lnTo>
                        <a:pt x="15805" y="9267"/>
                      </a:lnTo>
                      <a:lnTo>
                        <a:pt x="15890" y="20149"/>
                      </a:lnTo>
                      <a:lnTo>
                        <a:pt x="4669" y="20149"/>
                      </a:lnTo>
                      <a:lnTo>
                        <a:pt x="-6551" y="20149"/>
                      </a:lnTo>
                      <a:lnTo>
                        <a:pt x="-6466" y="9267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</p:grp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F27883-1AAD-4E16-BF07-74F69C08511D}"/>
                </a:ext>
              </a:extLst>
            </p:cNvPr>
            <p:cNvSpPr/>
            <p:nvPr/>
          </p:nvSpPr>
          <p:spPr>
            <a:xfrm>
              <a:off x="4120102" y="2995430"/>
              <a:ext cx="1300705" cy="867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9F77A45-05FB-4DCE-BE8C-3B6A9626BCFD}"/>
              </a:ext>
            </a:extLst>
          </p:cNvPr>
          <p:cNvSpPr txBox="1"/>
          <p:nvPr/>
        </p:nvSpPr>
        <p:spPr>
          <a:xfrm>
            <a:off x="1772181" y="3900531"/>
            <a:ext cx="251966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400" dirty="0">
                <a:latin typeface="Bierstadt"/>
              </a:rPr>
              <a:t>Requested Doses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AA20EB8-2E42-4DC6-90F9-C66E1A208BF3}"/>
              </a:ext>
            </a:extLst>
          </p:cNvPr>
          <p:cNvSpPr txBox="1"/>
          <p:nvPr/>
        </p:nvSpPr>
        <p:spPr>
          <a:xfrm>
            <a:off x="1772181" y="5323775"/>
            <a:ext cx="178183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400" dirty="0">
                <a:latin typeface="Bierstadt"/>
              </a:rPr>
              <a:t>Allocation 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BD5410-C302-493A-8E63-527B01B57497}"/>
              </a:ext>
            </a:extLst>
          </p:cNvPr>
          <p:cNvSpPr txBox="1"/>
          <p:nvPr/>
        </p:nvSpPr>
        <p:spPr>
          <a:xfrm>
            <a:off x="5180608" y="4612153"/>
            <a:ext cx="6030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6M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944E83-73EA-4815-86BD-7A33C5898AAB}"/>
              </a:ext>
            </a:extLst>
          </p:cNvPr>
          <p:cNvSpPr txBox="1"/>
          <p:nvPr/>
        </p:nvSpPr>
        <p:spPr>
          <a:xfrm>
            <a:off x="5030474" y="5323775"/>
            <a:ext cx="84991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7.5M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B9F8A9-AE32-4368-B46D-A2844E5BDAF3}"/>
              </a:ext>
            </a:extLst>
          </p:cNvPr>
          <p:cNvSpPr txBox="1"/>
          <p:nvPr/>
        </p:nvSpPr>
        <p:spPr>
          <a:xfrm>
            <a:off x="5114082" y="3907680"/>
            <a:ext cx="75854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10M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432A887-C892-46D2-BE88-4EC6967B8B08}"/>
              </a:ext>
            </a:extLst>
          </p:cNvPr>
          <p:cNvSpPr txBox="1"/>
          <p:nvPr/>
        </p:nvSpPr>
        <p:spPr>
          <a:xfrm>
            <a:off x="7749742" y="4612153"/>
            <a:ext cx="75854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10M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A462BC-E0D5-4680-9956-8AE98CD67708}"/>
              </a:ext>
            </a:extLst>
          </p:cNvPr>
          <p:cNvSpPr txBox="1"/>
          <p:nvPr/>
        </p:nvSpPr>
        <p:spPr>
          <a:xfrm>
            <a:off x="7677353" y="5323775"/>
            <a:ext cx="84991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7.5M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E8BEE5B-89C6-49C7-925B-112CD16D9140}"/>
              </a:ext>
            </a:extLst>
          </p:cNvPr>
          <p:cNvSpPr txBox="1"/>
          <p:nvPr/>
        </p:nvSpPr>
        <p:spPr>
          <a:xfrm>
            <a:off x="7760961" y="3907680"/>
            <a:ext cx="75854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10M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393D0CD-AD47-4085-8BCC-4CE60B5AC9CC}"/>
              </a:ext>
            </a:extLst>
          </p:cNvPr>
          <p:cNvCxnSpPr/>
          <p:nvPr/>
        </p:nvCxnSpPr>
        <p:spPr>
          <a:xfrm>
            <a:off x="1875934" y="4506012"/>
            <a:ext cx="68605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CAAF9B3-A265-483A-8B4A-B0115A0D54E4}"/>
              </a:ext>
            </a:extLst>
          </p:cNvPr>
          <p:cNvCxnSpPr/>
          <p:nvPr/>
        </p:nvCxnSpPr>
        <p:spPr>
          <a:xfrm>
            <a:off x="1875934" y="5213022"/>
            <a:ext cx="68605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04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650"/>
            <a:ext cx="10944895" cy="46923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latin typeface="Bierstadt"/>
              </a:rPr>
              <a:t>Now imagine two hypothetical countries requesting </a:t>
            </a:r>
            <a:r>
              <a:rPr lang="en-CA" dirty="0">
                <a:solidFill>
                  <a:srgbClr val="C00000"/>
                </a:solidFill>
                <a:latin typeface="Bierstadt"/>
              </a:rPr>
              <a:t>different numbers of doses</a:t>
            </a:r>
          </a:p>
          <a:p>
            <a:r>
              <a:rPr lang="en-CA" dirty="0">
                <a:latin typeface="Bierstadt"/>
              </a:rPr>
              <a:t>Which of the following two vaccine allocations is fairer in your opinion?</a:t>
            </a:r>
          </a:p>
          <a:p>
            <a:endParaRPr lang="en-CA" dirty="0">
              <a:latin typeface="Bierstad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Bierstadt"/>
                <a:ea typeface="Cambria Math"/>
              </a:rPr>
              <a:t>Poll 2</a:t>
            </a:r>
            <a:endParaRPr lang="en-US">
              <a:latin typeface="Bierstad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14</a:t>
            </a:fld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5F0830-5E9D-436F-94CD-B51642347264}"/>
              </a:ext>
            </a:extLst>
          </p:cNvPr>
          <p:cNvGrpSpPr/>
          <p:nvPr/>
        </p:nvGrpSpPr>
        <p:grpSpPr>
          <a:xfrm>
            <a:off x="7435785" y="2820945"/>
            <a:ext cx="1300705" cy="867137"/>
            <a:chOff x="6709921" y="2995430"/>
            <a:chExt cx="1300705" cy="86713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A3420EC-EE36-4CBE-9B13-0DAD05D811E3}"/>
                </a:ext>
              </a:extLst>
            </p:cNvPr>
            <p:cNvSpPr/>
            <p:nvPr/>
          </p:nvSpPr>
          <p:spPr>
            <a:xfrm>
              <a:off x="6709921" y="2995430"/>
              <a:ext cx="1300705" cy="867137"/>
            </a:xfrm>
            <a:custGeom>
              <a:avLst/>
              <a:gdLst>
                <a:gd name="connsiteX0" fmla="*/ 0 w 1300705"/>
                <a:gd name="connsiteY0" fmla="*/ 0 h 867137"/>
                <a:gd name="connsiteX1" fmla="*/ 1300705 w 1300705"/>
                <a:gd name="connsiteY1" fmla="*/ 0 h 867137"/>
                <a:gd name="connsiteX2" fmla="*/ 1300705 w 1300705"/>
                <a:gd name="connsiteY2" fmla="*/ 867137 h 867137"/>
                <a:gd name="connsiteX3" fmla="*/ 0 w 1300705"/>
                <a:gd name="connsiteY3" fmla="*/ 867137 h 86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867137">
                  <a:moveTo>
                    <a:pt x="0" y="0"/>
                  </a:moveTo>
                  <a:lnTo>
                    <a:pt x="1300705" y="0"/>
                  </a:lnTo>
                  <a:lnTo>
                    <a:pt x="1300705" y="867137"/>
                  </a:lnTo>
                  <a:lnTo>
                    <a:pt x="0" y="867137"/>
                  </a:lnTo>
                  <a:close/>
                </a:path>
              </a:pathLst>
            </a:custGeom>
            <a:solidFill>
              <a:srgbClr val="CE112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A250EA0-E93B-4D9F-9441-7A708E3EB06D}"/>
                </a:ext>
              </a:extLst>
            </p:cNvPr>
            <p:cNvSpPr/>
            <p:nvPr/>
          </p:nvSpPr>
          <p:spPr>
            <a:xfrm>
              <a:off x="6709921" y="3089369"/>
              <a:ext cx="1300705" cy="97552"/>
            </a:xfrm>
            <a:custGeom>
              <a:avLst/>
              <a:gdLst>
                <a:gd name="connsiteX0" fmla="*/ 0 w 1300705"/>
                <a:gd name="connsiteY0" fmla="*/ 0 h 97552"/>
                <a:gd name="connsiteX1" fmla="*/ 1300705 w 1300705"/>
                <a:gd name="connsiteY1" fmla="*/ 0 h 97552"/>
                <a:gd name="connsiteX2" fmla="*/ 1300705 w 1300705"/>
                <a:gd name="connsiteY2" fmla="*/ 97553 h 97552"/>
                <a:gd name="connsiteX3" fmla="*/ 0 w 1300705"/>
                <a:gd name="connsiteY3" fmla="*/ 97553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7552">
                  <a:moveTo>
                    <a:pt x="0" y="0"/>
                  </a:moveTo>
                  <a:lnTo>
                    <a:pt x="1300705" y="0"/>
                  </a:lnTo>
                  <a:lnTo>
                    <a:pt x="1300705" y="97553"/>
                  </a:lnTo>
                  <a:lnTo>
                    <a:pt x="0" y="97553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D267C81-A1AA-44A1-9EBA-F1339D73BDC5}"/>
                </a:ext>
              </a:extLst>
            </p:cNvPr>
            <p:cNvSpPr/>
            <p:nvPr/>
          </p:nvSpPr>
          <p:spPr>
            <a:xfrm>
              <a:off x="6709921" y="3284475"/>
              <a:ext cx="1300705" cy="93939"/>
            </a:xfrm>
            <a:custGeom>
              <a:avLst/>
              <a:gdLst>
                <a:gd name="connsiteX0" fmla="*/ 0 w 1300705"/>
                <a:gd name="connsiteY0" fmla="*/ 0 h 93939"/>
                <a:gd name="connsiteX1" fmla="*/ 1300705 w 1300705"/>
                <a:gd name="connsiteY1" fmla="*/ 0 h 93939"/>
                <a:gd name="connsiteX2" fmla="*/ 1300705 w 1300705"/>
                <a:gd name="connsiteY2" fmla="*/ 93940 h 93939"/>
                <a:gd name="connsiteX3" fmla="*/ 0 w 1300705"/>
                <a:gd name="connsiteY3" fmla="*/ 93940 h 9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3939">
                  <a:moveTo>
                    <a:pt x="0" y="0"/>
                  </a:moveTo>
                  <a:lnTo>
                    <a:pt x="1300705" y="0"/>
                  </a:lnTo>
                  <a:lnTo>
                    <a:pt x="1300705" y="93940"/>
                  </a:lnTo>
                  <a:lnTo>
                    <a:pt x="0" y="93940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0B0FBCC-1326-4DE7-BD20-6E99D0A3DD1C}"/>
                </a:ext>
              </a:extLst>
            </p:cNvPr>
            <p:cNvSpPr/>
            <p:nvPr/>
          </p:nvSpPr>
          <p:spPr>
            <a:xfrm>
              <a:off x="6709921" y="3475968"/>
              <a:ext cx="1300705" cy="97552"/>
            </a:xfrm>
            <a:custGeom>
              <a:avLst/>
              <a:gdLst>
                <a:gd name="connsiteX0" fmla="*/ 0 w 1300705"/>
                <a:gd name="connsiteY0" fmla="*/ 0 h 97552"/>
                <a:gd name="connsiteX1" fmla="*/ 1300705 w 1300705"/>
                <a:gd name="connsiteY1" fmla="*/ 0 h 97552"/>
                <a:gd name="connsiteX2" fmla="*/ 1300705 w 1300705"/>
                <a:gd name="connsiteY2" fmla="*/ 97553 h 97552"/>
                <a:gd name="connsiteX3" fmla="*/ 0 w 1300705"/>
                <a:gd name="connsiteY3" fmla="*/ 97553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7552">
                  <a:moveTo>
                    <a:pt x="0" y="0"/>
                  </a:moveTo>
                  <a:lnTo>
                    <a:pt x="1300705" y="0"/>
                  </a:lnTo>
                  <a:lnTo>
                    <a:pt x="1300705" y="97553"/>
                  </a:lnTo>
                  <a:lnTo>
                    <a:pt x="0" y="97553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8926BBE-4AD2-42DF-A497-3798C2BA6F2A}"/>
                </a:ext>
              </a:extLst>
            </p:cNvPr>
            <p:cNvSpPr/>
            <p:nvPr/>
          </p:nvSpPr>
          <p:spPr>
            <a:xfrm>
              <a:off x="6709921" y="3667461"/>
              <a:ext cx="1300705" cy="97552"/>
            </a:xfrm>
            <a:custGeom>
              <a:avLst/>
              <a:gdLst>
                <a:gd name="connsiteX0" fmla="*/ 0 w 1300705"/>
                <a:gd name="connsiteY0" fmla="*/ 0 h 97552"/>
                <a:gd name="connsiteX1" fmla="*/ 1300705 w 1300705"/>
                <a:gd name="connsiteY1" fmla="*/ 0 h 97552"/>
                <a:gd name="connsiteX2" fmla="*/ 1300705 w 1300705"/>
                <a:gd name="connsiteY2" fmla="*/ 97553 h 97552"/>
                <a:gd name="connsiteX3" fmla="*/ 0 w 1300705"/>
                <a:gd name="connsiteY3" fmla="*/ 97553 h 9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705" h="97552">
                  <a:moveTo>
                    <a:pt x="0" y="0"/>
                  </a:moveTo>
                  <a:lnTo>
                    <a:pt x="1300705" y="0"/>
                  </a:lnTo>
                  <a:lnTo>
                    <a:pt x="1300705" y="97553"/>
                  </a:lnTo>
                  <a:lnTo>
                    <a:pt x="0" y="97553"/>
                  </a:ln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FD7E24-A78A-480F-A4CC-EAA09909641F}"/>
                </a:ext>
              </a:extLst>
            </p:cNvPr>
            <p:cNvSpPr/>
            <p:nvPr/>
          </p:nvSpPr>
          <p:spPr>
            <a:xfrm>
              <a:off x="7035097" y="3103822"/>
              <a:ext cx="650352" cy="650352"/>
            </a:xfrm>
            <a:custGeom>
              <a:avLst/>
              <a:gdLst>
                <a:gd name="connsiteX0" fmla="*/ 650353 w 650352"/>
                <a:gd name="connsiteY0" fmla="*/ 325176 h 650352"/>
                <a:gd name="connsiteX1" fmla="*/ 325176 w 650352"/>
                <a:gd name="connsiteY1" fmla="*/ 650353 h 650352"/>
                <a:gd name="connsiteX2" fmla="*/ 0 w 650352"/>
                <a:gd name="connsiteY2" fmla="*/ 325176 h 650352"/>
                <a:gd name="connsiteX3" fmla="*/ 325176 w 650352"/>
                <a:gd name="connsiteY3" fmla="*/ 0 h 650352"/>
                <a:gd name="connsiteX4" fmla="*/ 650353 w 650352"/>
                <a:gd name="connsiteY4" fmla="*/ 325176 h 65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352" h="650352">
                  <a:moveTo>
                    <a:pt x="650353" y="325176"/>
                  </a:moveTo>
                  <a:cubicBezTo>
                    <a:pt x="650353" y="504766"/>
                    <a:pt x="504766" y="650353"/>
                    <a:pt x="325176" y="650353"/>
                  </a:cubicBezTo>
                  <a:cubicBezTo>
                    <a:pt x="145586" y="650353"/>
                    <a:pt x="0" y="504766"/>
                    <a:pt x="0" y="325176"/>
                  </a:cubicBezTo>
                  <a:cubicBezTo>
                    <a:pt x="0" y="145586"/>
                    <a:pt x="145586" y="0"/>
                    <a:pt x="325176" y="0"/>
                  </a:cubicBezTo>
                  <a:cubicBezTo>
                    <a:pt x="504766" y="0"/>
                    <a:pt x="650353" y="145586"/>
                    <a:pt x="650353" y="325176"/>
                  </a:cubicBezTo>
                  <a:close/>
                </a:path>
              </a:pathLst>
            </a:custGeom>
            <a:solidFill>
              <a:srgbClr val="FCD116"/>
            </a:solidFill>
            <a:ln w="35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71FDC9F-0B4C-48A2-8BD5-5CE4B738794D}"/>
                </a:ext>
              </a:extLst>
            </p:cNvPr>
            <p:cNvSpPr/>
            <p:nvPr/>
          </p:nvSpPr>
          <p:spPr>
            <a:xfrm>
              <a:off x="7153026" y="3163389"/>
              <a:ext cx="392923" cy="531204"/>
            </a:xfrm>
            <a:custGeom>
              <a:avLst/>
              <a:gdLst>
                <a:gd name="connsiteX0" fmla="*/ 336453 w 392923"/>
                <a:gd name="connsiteY0" fmla="*/ 223824 h 531204"/>
                <a:gd name="connsiteX1" fmla="*/ 236570 w 392923"/>
                <a:gd name="connsiteY1" fmla="*/ 363758 h 531204"/>
                <a:gd name="connsiteX2" fmla="*/ 212615 w 392923"/>
                <a:gd name="connsiteY2" fmla="*/ 399473 h 531204"/>
                <a:gd name="connsiteX3" fmla="*/ 164977 w 392923"/>
                <a:gd name="connsiteY3" fmla="*/ 516862 h 531204"/>
                <a:gd name="connsiteX4" fmla="*/ 135006 w 392923"/>
                <a:gd name="connsiteY4" fmla="*/ 514477 h 531204"/>
                <a:gd name="connsiteX5" fmla="*/ 105957 w 392923"/>
                <a:gd name="connsiteY5" fmla="*/ 506023 h 531204"/>
                <a:gd name="connsiteX6" fmla="*/ 81515 w 392923"/>
                <a:gd name="connsiteY6" fmla="*/ 488897 h 531204"/>
                <a:gd name="connsiteX7" fmla="*/ 60649 w 392923"/>
                <a:gd name="connsiteY7" fmla="*/ 469169 h 531204"/>
                <a:gd name="connsiteX8" fmla="*/ 52574 w 392923"/>
                <a:gd name="connsiteY8" fmla="*/ 441529 h 531204"/>
                <a:gd name="connsiteX9" fmla="*/ 176737 w 392923"/>
                <a:gd name="connsiteY9" fmla="*/ 349992 h 531204"/>
                <a:gd name="connsiteX10" fmla="*/ 197223 w 392923"/>
                <a:gd name="connsiteY10" fmla="*/ 302950 h 531204"/>
                <a:gd name="connsiteX11" fmla="*/ 182103 w 392923"/>
                <a:gd name="connsiteY11" fmla="*/ 284523 h 531204"/>
                <a:gd name="connsiteX12" fmla="*/ 162755 w 392923"/>
                <a:gd name="connsiteY12" fmla="*/ 270270 h 531204"/>
                <a:gd name="connsiteX13" fmla="*/ 142431 w 392923"/>
                <a:gd name="connsiteY13" fmla="*/ 258021 h 531204"/>
                <a:gd name="connsiteX14" fmla="*/ 127039 w 392923"/>
                <a:gd name="connsiteY14" fmla="*/ 239215 h 531204"/>
                <a:gd name="connsiteX15" fmla="*/ 105686 w 392923"/>
                <a:gd name="connsiteY15" fmla="*/ 222252 h 531204"/>
                <a:gd name="connsiteX16" fmla="*/ 83899 w 392923"/>
                <a:gd name="connsiteY16" fmla="*/ 201332 h 531204"/>
                <a:gd name="connsiteX17" fmla="*/ 66231 w 392923"/>
                <a:gd name="connsiteY17" fmla="*/ 176998 h 531204"/>
                <a:gd name="connsiteX18" fmla="*/ 35340 w 392923"/>
                <a:gd name="connsiteY18" fmla="*/ 150117 h 531204"/>
                <a:gd name="connsiteX19" fmla="*/ 22495 w 392923"/>
                <a:gd name="connsiteY19" fmla="*/ 121718 h 531204"/>
                <a:gd name="connsiteX20" fmla="*/ 131700 w 392923"/>
                <a:gd name="connsiteY20" fmla="*/ 137164 h 531204"/>
                <a:gd name="connsiteX21" fmla="*/ 215975 w 392923"/>
                <a:gd name="connsiteY21" fmla="*/ 172934 h 531204"/>
                <a:gd name="connsiteX22" fmla="*/ 264426 w 392923"/>
                <a:gd name="connsiteY22" fmla="*/ 162636 h 531204"/>
                <a:gd name="connsiteX23" fmla="*/ 339596 w 392923"/>
                <a:gd name="connsiteY23" fmla="*/ 114673 h 531204"/>
                <a:gd name="connsiteX24" fmla="*/ 365231 w 392923"/>
                <a:gd name="connsiteY24" fmla="*/ 135105 h 531204"/>
                <a:gd name="connsiteX25" fmla="*/ 392600 w 392923"/>
                <a:gd name="connsiteY25" fmla="*/ 140524 h 531204"/>
                <a:gd name="connsiteX26" fmla="*/ 336453 w 392923"/>
                <a:gd name="connsiteY26" fmla="*/ 223824 h 531204"/>
                <a:gd name="connsiteX27" fmla="*/ 342035 w 392923"/>
                <a:gd name="connsiteY27" fmla="*/ 135484 h 531204"/>
                <a:gd name="connsiteX28" fmla="*/ 347888 w 392923"/>
                <a:gd name="connsiteY28" fmla="*/ 142638 h 531204"/>
                <a:gd name="connsiteX29" fmla="*/ 342035 w 392923"/>
                <a:gd name="connsiteY29" fmla="*/ 135484 h 531204"/>
                <a:gd name="connsiteX30" fmla="*/ 247192 w 392923"/>
                <a:gd name="connsiteY30" fmla="*/ 162961 h 531204"/>
                <a:gd name="connsiteX31" fmla="*/ 176358 w 392923"/>
                <a:gd name="connsiteY31" fmla="*/ 134888 h 531204"/>
                <a:gd name="connsiteX32" fmla="*/ 127690 w 392923"/>
                <a:gd name="connsiteY32" fmla="*/ 129143 h 531204"/>
                <a:gd name="connsiteX33" fmla="*/ 131971 w 392923"/>
                <a:gd name="connsiteY33" fmla="*/ 113535 h 531204"/>
                <a:gd name="connsiteX34" fmla="*/ 132893 w 392923"/>
                <a:gd name="connsiteY34" fmla="*/ 90718 h 531204"/>
                <a:gd name="connsiteX35" fmla="*/ 131700 w 392923"/>
                <a:gd name="connsiteY35" fmla="*/ 65896 h 531204"/>
                <a:gd name="connsiteX36" fmla="*/ 143515 w 392923"/>
                <a:gd name="connsiteY36" fmla="*/ 44922 h 531204"/>
                <a:gd name="connsiteX37" fmla="*/ 140697 w 392923"/>
                <a:gd name="connsiteY37" fmla="*/ 12838 h 531204"/>
                <a:gd name="connsiteX38" fmla="*/ 154192 w 392923"/>
                <a:gd name="connsiteY38" fmla="*/ 4980 h 531204"/>
                <a:gd name="connsiteX39" fmla="*/ 241881 w 392923"/>
                <a:gd name="connsiteY39" fmla="*/ 116570 h 531204"/>
                <a:gd name="connsiteX40" fmla="*/ 247192 w 392923"/>
                <a:gd name="connsiteY40" fmla="*/ 162961 h 53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2923" h="531204">
                  <a:moveTo>
                    <a:pt x="336453" y="223824"/>
                  </a:moveTo>
                  <a:cubicBezTo>
                    <a:pt x="336453" y="223824"/>
                    <a:pt x="342631" y="323436"/>
                    <a:pt x="236570" y="363758"/>
                  </a:cubicBezTo>
                  <a:cubicBezTo>
                    <a:pt x="236570" y="363758"/>
                    <a:pt x="218577" y="367118"/>
                    <a:pt x="212615" y="399473"/>
                  </a:cubicBezTo>
                  <a:cubicBezTo>
                    <a:pt x="212615" y="399473"/>
                    <a:pt x="201396" y="449388"/>
                    <a:pt x="164977" y="516862"/>
                  </a:cubicBezTo>
                  <a:cubicBezTo>
                    <a:pt x="164977" y="516862"/>
                    <a:pt x="149802" y="549813"/>
                    <a:pt x="135006" y="514477"/>
                  </a:cubicBezTo>
                  <a:cubicBezTo>
                    <a:pt x="135006" y="514477"/>
                    <a:pt x="109588" y="541684"/>
                    <a:pt x="105957" y="506023"/>
                  </a:cubicBezTo>
                  <a:cubicBezTo>
                    <a:pt x="105957" y="506023"/>
                    <a:pt x="75011" y="524720"/>
                    <a:pt x="81515" y="488897"/>
                  </a:cubicBezTo>
                  <a:cubicBezTo>
                    <a:pt x="81515" y="488897"/>
                    <a:pt x="39892" y="502012"/>
                    <a:pt x="60649" y="469169"/>
                  </a:cubicBezTo>
                  <a:cubicBezTo>
                    <a:pt x="60649" y="469169"/>
                    <a:pt x="20544" y="464454"/>
                    <a:pt x="52574" y="441529"/>
                  </a:cubicBezTo>
                  <a:cubicBezTo>
                    <a:pt x="52574" y="441529"/>
                    <a:pt x="179284" y="381643"/>
                    <a:pt x="176737" y="349992"/>
                  </a:cubicBezTo>
                  <a:cubicBezTo>
                    <a:pt x="176737" y="349992"/>
                    <a:pt x="181181" y="313898"/>
                    <a:pt x="197223" y="302950"/>
                  </a:cubicBezTo>
                  <a:cubicBezTo>
                    <a:pt x="197223" y="302950"/>
                    <a:pt x="160478" y="325170"/>
                    <a:pt x="182103" y="284523"/>
                  </a:cubicBezTo>
                  <a:cubicBezTo>
                    <a:pt x="182103" y="284523"/>
                    <a:pt x="135060" y="305118"/>
                    <a:pt x="162755" y="270270"/>
                  </a:cubicBezTo>
                  <a:cubicBezTo>
                    <a:pt x="162755" y="270270"/>
                    <a:pt x="119398" y="296663"/>
                    <a:pt x="142431" y="258021"/>
                  </a:cubicBezTo>
                  <a:cubicBezTo>
                    <a:pt x="142431" y="258021"/>
                    <a:pt x="91866" y="276936"/>
                    <a:pt x="127039" y="239215"/>
                  </a:cubicBezTo>
                  <a:cubicBezTo>
                    <a:pt x="127039" y="239215"/>
                    <a:pt x="69375" y="252493"/>
                    <a:pt x="105686" y="222252"/>
                  </a:cubicBezTo>
                  <a:cubicBezTo>
                    <a:pt x="105686" y="222252"/>
                    <a:pt x="34093" y="222198"/>
                    <a:pt x="83899" y="201332"/>
                  </a:cubicBezTo>
                  <a:cubicBezTo>
                    <a:pt x="83899" y="201332"/>
                    <a:pt x="14420" y="199273"/>
                    <a:pt x="66231" y="176998"/>
                  </a:cubicBezTo>
                  <a:cubicBezTo>
                    <a:pt x="66231" y="176998"/>
                    <a:pt x="-6933" y="159005"/>
                    <a:pt x="35340" y="150117"/>
                  </a:cubicBezTo>
                  <a:cubicBezTo>
                    <a:pt x="35340" y="150117"/>
                    <a:pt x="-35495" y="104755"/>
                    <a:pt x="22495" y="121718"/>
                  </a:cubicBezTo>
                  <a:cubicBezTo>
                    <a:pt x="22495" y="121718"/>
                    <a:pt x="66665" y="146215"/>
                    <a:pt x="131700" y="137164"/>
                  </a:cubicBezTo>
                  <a:cubicBezTo>
                    <a:pt x="131700" y="137164"/>
                    <a:pt x="158636" y="132828"/>
                    <a:pt x="215975" y="172934"/>
                  </a:cubicBezTo>
                  <a:cubicBezTo>
                    <a:pt x="215975" y="172934"/>
                    <a:pt x="235919" y="187892"/>
                    <a:pt x="264426" y="162636"/>
                  </a:cubicBezTo>
                  <a:cubicBezTo>
                    <a:pt x="264426" y="162636"/>
                    <a:pt x="314666" y="113372"/>
                    <a:pt x="339596" y="114673"/>
                  </a:cubicBezTo>
                  <a:cubicBezTo>
                    <a:pt x="339596" y="114673"/>
                    <a:pt x="356614" y="114944"/>
                    <a:pt x="365231" y="135105"/>
                  </a:cubicBezTo>
                  <a:cubicBezTo>
                    <a:pt x="365231" y="135105"/>
                    <a:pt x="384416" y="137435"/>
                    <a:pt x="392600" y="140524"/>
                  </a:cubicBezTo>
                  <a:cubicBezTo>
                    <a:pt x="392600" y="140524"/>
                    <a:pt x="334122" y="154398"/>
                    <a:pt x="336453" y="223824"/>
                  </a:cubicBezTo>
                  <a:close/>
                  <a:moveTo>
                    <a:pt x="342035" y="135484"/>
                  </a:moveTo>
                  <a:cubicBezTo>
                    <a:pt x="338458" y="144643"/>
                    <a:pt x="347888" y="142638"/>
                    <a:pt x="347888" y="142638"/>
                  </a:cubicBezTo>
                  <a:cubicBezTo>
                    <a:pt x="352061" y="134346"/>
                    <a:pt x="342035" y="135484"/>
                    <a:pt x="342035" y="135484"/>
                  </a:cubicBezTo>
                  <a:close/>
                  <a:moveTo>
                    <a:pt x="247192" y="162961"/>
                  </a:moveTo>
                  <a:cubicBezTo>
                    <a:pt x="233047" y="168273"/>
                    <a:pt x="176358" y="134888"/>
                    <a:pt x="176358" y="134888"/>
                  </a:cubicBezTo>
                  <a:cubicBezTo>
                    <a:pt x="155763" y="123940"/>
                    <a:pt x="127690" y="129143"/>
                    <a:pt x="127690" y="129143"/>
                  </a:cubicBezTo>
                  <a:cubicBezTo>
                    <a:pt x="97557" y="129848"/>
                    <a:pt x="131971" y="113535"/>
                    <a:pt x="131971" y="113535"/>
                  </a:cubicBezTo>
                  <a:cubicBezTo>
                    <a:pt x="93871" y="92507"/>
                    <a:pt x="132893" y="90718"/>
                    <a:pt x="132893" y="90718"/>
                  </a:cubicBezTo>
                  <a:cubicBezTo>
                    <a:pt x="97557" y="61073"/>
                    <a:pt x="131700" y="65896"/>
                    <a:pt x="131700" y="65896"/>
                  </a:cubicBezTo>
                  <a:cubicBezTo>
                    <a:pt x="106228" y="29151"/>
                    <a:pt x="143515" y="44922"/>
                    <a:pt x="143515" y="44922"/>
                  </a:cubicBezTo>
                  <a:cubicBezTo>
                    <a:pt x="135386" y="30398"/>
                    <a:pt x="140697" y="12838"/>
                    <a:pt x="140697" y="12838"/>
                  </a:cubicBezTo>
                  <a:cubicBezTo>
                    <a:pt x="148447" y="-11279"/>
                    <a:pt x="154192" y="4980"/>
                    <a:pt x="154192" y="4980"/>
                  </a:cubicBezTo>
                  <a:cubicBezTo>
                    <a:pt x="162646" y="71262"/>
                    <a:pt x="241881" y="116570"/>
                    <a:pt x="241881" y="116570"/>
                  </a:cubicBezTo>
                  <a:cubicBezTo>
                    <a:pt x="274344" y="144101"/>
                    <a:pt x="247192" y="162961"/>
                    <a:pt x="247192" y="162961"/>
                  </a:cubicBezTo>
                  <a:close/>
                </a:path>
              </a:pathLst>
            </a:custGeom>
            <a:solidFill>
              <a:srgbClr val="FFFFFF"/>
            </a:solidFill>
            <a:ln w="32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290185-26D7-42F5-A5D1-E0FD51D27EDE}"/>
              </a:ext>
            </a:extLst>
          </p:cNvPr>
          <p:cNvSpPr txBox="1"/>
          <p:nvPr/>
        </p:nvSpPr>
        <p:spPr>
          <a:xfrm>
            <a:off x="1772181" y="4612153"/>
            <a:ext cx="1777025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400" dirty="0">
                <a:latin typeface="Bierstadt"/>
              </a:rPr>
              <a:t>Allocation A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BD7AD64-BC00-4752-A619-56734DE572EF}"/>
              </a:ext>
            </a:extLst>
          </p:cNvPr>
          <p:cNvGrpSpPr/>
          <p:nvPr/>
        </p:nvGrpSpPr>
        <p:grpSpPr>
          <a:xfrm>
            <a:off x="4845966" y="2820945"/>
            <a:ext cx="1300705" cy="867137"/>
            <a:chOff x="4120102" y="2995430"/>
            <a:chExt cx="1300705" cy="86713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038C83B-1964-43FD-87EF-95E7F1C1108D}"/>
                </a:ext>
              </a:extLst>
            </p:cNvPr>
            <p:cNvGrpSpPr/>
            <p:nvPr/>
          </p:nvGrpSpPr>
          <p:grpSpPr>
            <a:xfrm>
              <a:off x="4120102" y="2995431"/>
              <a:ext cx="1300705" cy="867136"/>
              <a:chOff x="4120102" y="2995431"/>
              <a:chExt cx="1300705" cy="867136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F354799-6007-4925-8C45-7E42BFFA037F}"/>
                  </a:ext>
                </a:extLst>
              </p:cNvPr>
              <p:cNvSpPr/>
              <p:nvPr/>
            </p:nvSpPr>
            <p:spPr>
              <a:xfrm>
                <a:off x="4120102" y="2995431"/>
                <a:ext cx="1300705" cy="289045"/>
              </a:xfrm>
              <a:custGeom>
                <a:avLst/>
                <a:gdLst>
                  <a:gd name="connsiteX0" fmla="*/ 0 w 1300705"/>
                  <a:gd name="connsiteY0" fmla="*/ 0 h 289045"/>
                  <a:gd name="connsiteX1" fmla="*/ 1300705 w 1300705"/>
                  <a:gd name="connsiteY1" fmla="*/ 0 h 289045"/>
                  <a:gd name="connsiteX2" fmla="*/ 1300705 w 1300705"/>
                  <a:gd name="connsiteY2" fmla="*/ 289046 h 289045"/>
                  <a:gd name="connsiteX3" fmla="*/ 0 w 1300705"/>
                  <a:gd name="connsiteY3" fmla="*/ 289046 h 28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705" h="289045">
                    <a:moveTo>
                      <a:pt x="0" y="0"/>
                    </a:moveTo>
                    <a:lnTo>
                      <a:pt x="1300705" y="0"/>
                    </a:lnTo>
                    <a:lnTo>
                      <a:pt x="1300705" y="289046"/>
                    </a:lnTo>
                    <a:lnTo>
                      <a:pt x="0" y="289046"/>
                    </a:lnTo>
                    <a:close/>
                  </a:path>
                </a:pathLst>
              </a:custGeom>
              <a:solidFill>
                <a:srgbClr val="108042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1F853E8-1D05-4A89-A7F6-1381C93B3E24}"/>
                  </a:ext>
                </a:extLst>
              </p:cNvPr>
              <p:cNvSpPr/>
              <p:nvPr/>
            </p:nvSpPr>
            <p:spPr>
              <a:xfrm>
                <a:off x="4120102" y="3284476"/>
                <a:ext cx="1300705" cy="289045"/>
              </a:xfrm>
              <a:custGeom>
                <a:avLst/>
                <a:gdLst>
                  <a:gd name="connsiteX0" fmla="*/ 0 w 1300705"/>
                  <a:gd name="connsiteY0" fmla="*/ 0 h 289045"/>
                  <a:gd name="connsiteX1" fmla="*/ 1300705 w 1300705"/>
                  <a:gd name="connsiteY1" fmla="*/ 0 h 289045"/>
                  <a:gd name="connsiteX2" fmla="*/ 1300705 w 1300705"/>
                  <a:gd name="connsiteY2" fmla="*/ 289046 h 289045"/>
                  <a:gd name="connsiteX3" fmla="*/ 0 w 1300705"/>
                  <a:gd name="connsiteY3" fmla="*/ 289046 h 28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705" h="289045">
                    <a:moveTo>
                      <a:pt x="0" y="0"/>
                    </a:moveTo>
                    <a:lnTo>
                      <a:pt x="1300705" y="0"/>
                    </a:lnTo>
                    <a:lnTo>
                      <a:pt x="1300705" y="289046"/>
                    </a:lnTo>
                    <a:lnTo>
                      <a:pt x="0" y="289046"/>
                    </a:lnTo>
                    <a:close/>
                  </a:path>
                </a:pathLst>
              </a:custGeom>
              <a:solidFill>
                <a:srgbClr val="FFFFFF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B80B5A-E94C-4C52-AF54-73B3C566E2A4}"/>
                  </a:ext>
                </a:extLst>
              </p:cNvPr>
              <p:cNvSpPr/>
              <p:nvPr/>
            </p:nvSpPr>
            <p:spPr>
              <a:xfrm>
                <a:off x="4120102" y="3573522"/>
                <a:ext cx="1300705" cy="289045"/>
              </a:xfrm>
              <a:custGeom>
                <a:avLst/>
                <a:gdLst>
                  <a:gd name="connsiteX0" fmla="*/ 0 w 1300705"/>
                  <a:gd name="connsiteY0" fmla="*/ 0 h 289045"/>
                  <a:gd name="connsiteX1" fmla="*/ 1300705 w 1300705"/>
                  <a:gd name="connsiteY1" fmla="*/ 0 h 289045"/>
                  <a:gd name="connsiteX2" fmla="*/ 1300705 w 1300705"/>
                  <a:gd name="connsiteY2" fmla="*/ 289046 h 289045"/>
                  <a:gd name="connsiteX3" fmla="*/ 0 w 1300705"/>
                  <a:gd name="connsiteY3" fmla="*/ 289046 h 28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0705" h="289045">
                    <a:moveTo>
                      <a:pt x="0" y="0"/>
                    </a:moveTo>
                    <a:lnTo>
                      <a:pt x="1300705" y="0"/>
                    </a:lnTo>
                    <a:lnTo>
                      <a:pt x="1300705" y="289046"/>
                    </a:lnTo>
                    <a:lnTo>
                      <a:pt x="0" y="289046"/>
                    </a:lnTo>
                    <a:close/>
                  </a:path>
                </a:pathLst>
              </a:custGeom>
              <a:solidFill>
                <a:srgbClr val="FFFFFF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F55375E-1C6F-401B-9C93-A0CBF92B07A8}"/>
                  </a:ext>
                </a:extLst>
              </p:cNvPr>
              <p:cNvSpPr/>
              <p:nvPr/>
            </p:nvSpPr>
            <p:spPr>
              <a:xfrm>
                <a:off x="4445278" y="3103823"/>
                <a:ext cx="650352" cy="650352"/>
              </a:xfrm>
              <a:custGeom>
                <a:avLst/>
                <a:gdLst>
                  <a:gd name="connsiteX0" fmla="*/ 650353 w 650352"/>
                  <a:gd name="connsiteY0" fmla="*/ 325176 h 650352"/>
                  <a:gd name="connsiteX1" fmla="*/ 325176 w 650352"/>
                  <a:gd name="connsiteY1" fmla="*/ 650353 h 650352"/>
                  <a:gd name="connsiteX2" fmla="*/ 0 w 650352"/>
                  <a:gd name="connsiteY2" fmla="*/ 325176 h 650352"/>
                  <a:gd name="connsiteX3" fmla="*/ 325176 w 650352"/>
                  <a:gd name="connsiteY3" fmla="*/ 0 h 650352"/>
                  <a:gd name="connsiteX4" fmla="*/ 650353 w 650352"/>
                  <a:gd name="connsiteY4" fmla="*/ 325176 h 65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352" h="650352">
                    <a:moveTo>
                      <a:pt x="650353" y="325176"/>
                    </a:moveTo>
                    <a:cubicBezTo>
                      <a:pt x="650353" y="504766"/>
                      <a:pt x="504766" y="650353"/>
                      <a:pt x="325176" y="650353"/>
                    </a:cubicBezTo>
                    <a:cubicBezTo>
                      <a:pt x="145586" y="650353"/>
                      <a:pt x="0" y="504766"/>
                      <a:pt x="0" y="325176"/>
                    </a:cubicBezTo>
                    <a:cubicBezTo>
                      <a:pt x="0" y="145586"/>
                      <a:pt x="145586" y="0"/>
                      <a:pt x="325176" y="0"/>
                    </a:cubicBezTo>
                    <a:cubicBezTo>
                      <a:pt x="504766" y="0"/>
                      <a:pt x="650353" y="145586"/>
                      <a:pt x="650353" y="325176"/>
                    </a:cubicBezTo>
                    <a:close/>
                  </a:path>
                </a:pathLst>
              </a:custGeom>
              <a:solidFill>
                <a:srgbClr val="75AADB"/>
              </a:solidFill>
              <a:ln w="35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/>
              </a:p>
            </p:txBody>
          </p:sp>
          <p:grpSp>
            <p:nvGrpSpPr>
              <p:cNvPr id="43" name="Graphic 8">
                <a:extLst>
                  <a:ext uri="{FF2B5EF4-FFF2-40B4-BE49-F238E27FC236}">
                    <a16:creationId xmlns:a16="http://schemas.microsoft.com/office/drawing/2014/main" id="{BA913EEF-9929-455D-91F2-707EB058FD8B}"/>
                  </a:ext>
                </a:extLst>
              </p:cNvPr>
              <p:cNvGrpSpPr/>
              <p:nvPr/>
            </p:nvGrpSpPr>
            <p:grpSpPr>
              <a:xfrm>
                <a:off x="4499473" y="3180180"/>
                <a:ext cx="541962" cy="490761"/>
                <a:chOff x="4499473" y="3180180"/>
                <a:chExt cx="541962" cy="490761"/>
              </a:xfrm>
              <a:solidFill>
                <a:srgbClr val="108042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3174CDB-B28A-4B3C-B734-A99967037F67}"/>
                    </a:ext>
                  </a:extLst>
                </p:cNvPr>
                <p:cNvSpPr/>
                <p:nvPr/>
              </p:nvSpPr>
              <p:spPr>
                <a:xfrm flipV="1">
                  <a:off x="4600540" y="3180180"/>
                  <a:ext cx="339828" cy="393201"/>
                </a:xfrm>
                <a:custGeom>
                  <a:avLst/>
                  <a:gdLst>
                    <a:gd name="connsiteX0" fmla="*/ 154591 w 339828"/>
                    <a:gd name="connsiteY0" fmla="*/ 386245 h 393201"/>
                    <a:gd name="connsiteX1" fmla="*/ 148240 w 339828"/>
                    <a:gd name="connsiteY1" fmla="*/ 385610 h 393201"/>
                    <a:gd name="connsiteX2" fmla="*/ 74143 w 339828"/>
                    <a:gd name="connsiteY2" fmla="*/ 363000 h 393201"/>
                    <a:gd name="connsiteX3" fmla="*/ 1105 w 339828"/>
                    <a:gd name="connsiteY3" fmla="*/ 287464 h 393201"/>
                    <a:gd name="connsiteX4" fmla="*/ 1105 w 339828"/>
                    <a:gd name="connsiteY4" fmla="*/ 266039 h 393201"/>
                    <a:gd name="connsiteX5" fmla="*/ 7880 w 339828"/>
                    <a:gd name="connsiteY5" fmla="*/ 210996 h 393201"/>
                    <a:gd name="connsiteX6" fmla="*/ 11733 w 339828"/>
                    <a:gd name="connsiteY6" fmla="*/ 179875 h 393201"/>
                    <a:gd name="connsiteX7" fmla="*/ 14104 w 339828"/>
                    <a:gd name="connsiteY7" fmla="*/ 158620 h 393201"/>
                    <a:gd name="connsiteX8" fmla="*/ 3815 w 339828"/>
                    <a:gd name="connsiteY8" fmla="*/ 143208 h 393201"/>
                    <a:gd name="connsiteX9" fmla="*/ -6220 w 339828"/>
                    <a:gd name="connsiteY9" fmla="*/ 128177 h 393201"/>
                    <a:gd name="connsiteX10" fmla="*/ 48104 w 339828"/>
                    <a:gd name="connsiteY10" fmla="*/ 53149 h 393201"/>
                    <a:gd name="connsiteX11" fmla="*/ 65421 w 339828"/>
                    <a:gd name="connsiteY11" fmla="*/ 49720 h 393201"/>
                    <a:gd name="connsiteX12" fmla="*/ 82823 w 339828"/>
                    <a:gd name="connsiteY12" fmla="*/ 46248 h 393201"/>
                    <a:gd name="connsiteX13" fmla="*/ 85618 w 339828"/>
                    <a:gd name="connsiteY13" fmla="*/ 32656 h 393201"/>
                    <a:gd name="connsiteX14" fmla="*/ 88073 w 339828"/>
                    <a:gd name="connsiteY14" fmla="*/ 19404 h 393201"/>
                    <a:gd name="connsiteX15" fmla="*/ 111530 w 339828"/>
                    <a:gd name="connsiteY15" fmla="*/ 6278 h 393201"/>
                    <a:gd name="connsiteX16" fmla="*/ 134987 w 339828"/>
                    <a:gd name="connsiteY16" fmla="*/ -6848 h 393201"/>
                    <a:gd name="connsiteX17" fmla="*/ 163694 w 339828"/>
                    <a:gd name="connsiteY17" fmla="*/ -6848 h 393201"/>
                    <a:gd name="connsiteX18" fmla="*/ 192401 w 339828"/>
                    <a:gd name="connsiteY18" fmla="*/ -6848 h 393201"/>
                    <a:gd name="connsiteX19" fmla="*/ 215858 w 339828"/>
                    <a:gd name="connsiteY19" fmla="*/ 6278 h 393201"/>
                    <a:gd name="connsiteX20" fmla="*/ 239315 w 339828"/>
                    <a:gd name="connsiteY20" fmla="*/ 19404 h 393201"/>
                    <a:gd name="connsiteX21" fmla="*/ 241813 w 339828"/>
                    <a:gd name="connsiteY21" fmla="*/ 32868 h 393201"/>
                    <a:gd name="connsiteX22" fmla="*/ 244353 w 339828"/>
                    <a:gd name="connsiteY22" fmla="*/ 46417 h 393201"/>
                    <a:gd name="connsiteX23" fmla="*/ 261713 w 339828"/>
                    <a:gd name="connsiteY23" fmla="*/ 49677 h 393201"/>
                    <a:gd name="connsiteX24" fmla="*/ 279285 w 339828"/>
                    <a:gd name="connsiteY24" fmla="*/ 53149 h 393201"/>
                    <a:gd name="connsiteX25" fmla="*/ 333608 w 339828"/>
                    <a:gd name="connsiteY25" fmla="*/ 128177 h 393201"/>
                    <a:gd name="connsiteX26" fmla="*/ 323573 w 339828"/>
                    <a:gd name="connsiteY26" fmla="*/ 143208 h 393201"/>
                    <a:gd name="connsiteX27" fmla="*/ 313327 w 339828"/>
                    <a:gd name="connsiteY27" fmla="*/ 158620 h 393201"/>
                    <a:gd name="connsiteX28" fmla="*/ 317137 w 339828"/>
                    <a:gd name="connsiteY28" fmla="*/ 191943 h 393201"/>
                    <a:gd name="connsiteX29" fmla="*/ 322896 w 339828"/>
                    <a:gd name="connsiteY29" fmla="*/ 238518 h 393201"/>
                    <a:gd name="connsiteX30" fmla="*/ 326114 w 339828"/>
                    <a:gd name="connsiteY30" fmla="*/ 264557 h 393201"/>
                    <a:gd name="connsiteX31" fmla="*/ 327341 w 339828"/>
                    <a:gd name="connsiteY31" fmla="*/ 280223 h 393201"/>
                    <a:gd name="connsiteX32" fmla="*/ 250705 w 339828"/>
                    <a:gd name="connsiteY32" fmla="*/ 364270 h 393201"/>
                    <a:gd name="connsiteX33" fmla="*/ 180842 w 339828"/>
                    <a:gd name="connsiteY33" fmla="*/ 385483 h 393201"/>
                    <a:gd name="connsiteX34" fmla="*/ 154591 w 339828"/>
                    <a:gd name="connsiteY34" fmla="*/ 386245 h 393201"/>
                    <a:gd name="connsiteX35" fmla="*/ 82865 w 339828"/>
                    <a:gd name="connsiteY35" fmla="*/ 177928 h 393201"/>
                    <a:gd name="connsiteX36" fmla="*/ 107381 w 339828"/>
                    <a:gd name="connsiteY36" fmla="*/ 170899 h 393201"/>
                    <a:gd name="connsiteX37" fmla="*/ 141296 w 339828"/>
                    <a:gd name="connsiteY37" fmla="*/ 148332 h 393201"/>
                    <a:gd name="connsiteX38" fmla="*/ 141973 w 339828"/>
                    <a:gd name="connsiteY38" fmla="*/ 141388 h 393201"/>
                    <a:gd name="connsiteX39" fmla="*/ 138078 w 339828"/>
                    <a:gd name="connsiteY39" fmla="*/ 126272 h 393201"/>
                    <a:gd name="connsiteX40" fmla="*/ 94467 w 339828"/>
                    <a:gd name="connsiteY40" fmla="*/ 96464 h 393201"/>
                    <a:gd name="connsiteX41" fmla="*/ 63135 w 339828"/>
                    <a:gd name="connsiteY41" fmla="*/ 93669 h 393201"/>
                    <a:gd name="connsiteX42" fmla="*/ 45394 w 339828"/>
                    <a:gd name="connsiteY42" fmla="*/ 125256 h 393201"/>
                    <a:gd name="connsiteX43" fmla="*/ 43997 w 339828"/>
                    <a:gd name="connsiteY43" fmla="*/ 149602 h 393201"/>
                    <a:gd name="connsiteX44" fmla="*/ 51491 w 339828"/>
                    <a:gd name="connsiteY44" fmla="*/ 170560 h 393201"/>
                    <a:gd name="connsiteX45" fmla="*/ 82865 w 339828"/>
                    <a:gd name="connsiteY45" fmla="*/ 177928 h 393201"/>
                    <a:gd name="connsiteX46" fmla="*/ 262983 w 339828"/>
                    <a:gd name="connsiteY46" fmla="*/ 177335 h 393201"/>
                    <a:gd name="connsiteX47" fmla="*/ 283392 w 339828"/>
                    <a:gd name="connsiteY47" fmla="*/ 149602 h 393201"/>
                    <a:gd name="connsiteX48" fmla="*/ 281994 w 339828"/>
                    <a:gd name="connsiteY48" fmla="*/ 125256 h 393201"/>
                    <a:gd name="connsiteX49" fmla="*/ 264254 w 339828"/>
                    <a:gd name="connsiteY49" fmla="*/ 93669 h 393201"/>
                    <a:gd name="connsiteX50" fmla="*/ 232921 w 339828"/>
                    <a:gd name="connsiteY50" fmla="*/ 96464 h 393201"/>
                    <a:gd name="connsiteX51" fmla="*/ 189310 w 339828"/>
                    <a:gd name="connsiteY51" fmla="*/ 126272 h 393201"/>
                    <a:gd name="connsiteX52" fmla="*/ 185415 w 339828"/>
                    <a:gd name="connsiteY52" fmla="*/ 141388 h 393201"/>
                    <a:gd name="connsiteX53" fmla="*/ 188591 w 339828"/>
                    <a:gd name="connsiteY53" fmla="*/ 152481 h 393201"/>
                    <a:gd name="connsiteX54" fmla="*/ 245412 w 339828"/>
                    <a:gd name="connsiteY54" fmla="*/ 178182 h 393201"/>
                    <a:gd name="connsiteX55" fmla="*/ 262983 w 339828"/>
                    <a:gd name="connsiteY55" fmla="*/ 177335 h 393201"/>
                    <a:gd name="connsiteX56" fmla="*/ 177031 w 339828"/>
                    <a:gd name="connsiteY56" fmla="*/ 81348 h 393201"/>
                    <a:gd name="connsiteX57" fmla="*/ 191089 w 339828"/>
                    <a:gd name="connsiteY57" fmla="*/ 56410 h 393201"/>
                    <a:gd name="connsiteX58" fmla="*/ 192062 w 339828"/>
                    <a:gd name="connsiteY58" fmla="*/ 54674 h 393201"/>
                    <a:gd name="connsiteX59" fmla="*/ 185754 w 339828"/>
                    <a:gd name="connsiteY59" fmla="*/ 49931 h 393201"/>
                    <a:gd name="connsiteX60" fmla="*/ 179445 w 339828"/>
                    <a:gd name="connsiteY60" fmla="*/ 45232 h 393201"/>
                    <a:gd name="connsiteX61" fmla="*/ 171569 w 339828"/>
                    <a:gd name="connsiteY61" fmla="*/ 49931 h 393201"/>
                    <a:gd name="connsiteX62" fmla="*/ 163694 w 339828"/>
                    <a:gd name="connsiteY62" fmla="*/ 54674 h 393201"/>
                    <a:gd name="connsiteX63" fmla="*/ 155819 w 339828"/>
                    <a:gd name="connsiteY63" fmla="*/ 49931 h 393201"/>
                    <a:gd name="connsiteX64" fmla="*/ 147943 w 339828"/>
                    <a:gd name="connsiteY64" fmla="*/ 45232 h 393201"/>
                    <a:gd name="connsiteX65" fmla="*/ 141635 w 339828"/>
                    <a:gd name="connsiteY65" fmla="*/ 49931 h 393201"/>
                    <a:gd name="connsiteX66" fmla="*/ 135326 w 339828"/>
                    <a:gd name="connsiteY66" fmla="*/ 54674 h 393201"/>
                    <a:gd name="connsiteX67" fmla="*/ 136300 w 339828"/>
                    <a:gd name="connsiteY67" fmla="*/ 56410 h 393201"/>
                    <a:gd name="connsiteX68" fmla="*/ 150357 w 339828"/>
                    <a:gd name="connsiteY68" fmla="*/ 81348 h 393201"/>
                    <a:gd name="connsiteX69" fmla="*/ 163694 w 339828"/>
                    <a:gd name="connsiteY69" fmla="*/ 104509 h 393201"/>
                    <a:gd name="connsiteX70" fmla="*/ 177031 w 339828"/>
                    <a:gd name="connsiteY70" fmla="*/ 81348 h 39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339828" h="393201">
                      <a:moveTo>
                        <a:pt x="154591" y="386245"/>
                      </a:moveTo>
                      <a:cubicBezTo>
                        <a:pt x="153659" y="386160"/>
                        <a:pt x="150822" y="385864"/>
                        <a:pt x="148240" y="385610"/>
                      </a:cubicBezTo>
                      <a:cubicBezTo>
                        <a:pt x="124868" y="383323"/>
                        <a:pt x="97981" y="375109"/>
                        <a:pt x="74143" y="363000"/>
                      </a:cubicBezTo>
                      <a:cubicBezTo>
                        <a:pt x="33792" y="342464"/>
                        <a:pt x="7033" y="314816"/>
                        <a:pt x="1105" y="287464"/>
                      </a:cubicBezTo>
                      <a:cubicBezTo>
                        <a:pt x="-377" y="280731"/>
                        <a:pt x="-377" y="277640"/>
                        <a:pt x="1105" y="266039"/>
                      </a:cubicBezTo>
                      <a:cubicBezTo>
                        <a:pt x="2333" y="256216"/>
                        <a:pt x="4747" y="236358"/>
                        <a:pt x="7880" y="210996"/>
                      </a:cubicBezTo>
                      <a:cubicBezTo>
                        <a:pt x="8600" y="205195"/>
                        <a:pt x="10336" y="191180"/>
                        <a:pt x="11733" y="179875"/>
                      </a:cubicBezTo>
                      <a:cubicBezTo>
                        <a:pt x="13130" y="168570"/>
                        <a:pt x="14189" y="159001"/>
                        <a:pt x="14104" y="158620"/>
                      </a:cubicBezTo>
                      <a:cubicBezTo>
                        <a:pt x="13977" y="158239"/>
                        <a:pt x="9362" y="151295"/>
                        <a:pt x="3815" y="143208"/>
                      </a:cubicBezTo>
                      <a:cubicBezTo>
                        <a:pt x="-1774" y="135121"/>
                        <a:pt x="-6262" y="128347"/>
                        <a:pt x="-6220" y="128177"/>
                      </a:cubicBezTo>
                      <a:cubicBezTo>
                        <a:pt x="-6093" y="127839"/>
                        <a:pt x="47341" y="53996"/>
                        <a:pt x="48104" y="53149"/>
                      </a:cubicBezTo>
                      <a:cubicBezTo>
                        <a:pt x="48273" y="52938"/>
                        <a:pt x="56064" y="51413"/>
                        <a:pt x="65421" y="49720"/>
                      </a:cubicBezTo>
                      <a:cubicBezTo>
                        <a:pt x="74821" y="47984"/>
                        <a:pt x="82611" y="46417"/>
                        <a:pt x="82823" y="46248"/>
                      </a:cubicBezTo>
                      <a:cubicBezTo>
                        <a:pt x="82992" y="46036"/>
                        <a:pt x="84263" y="39897"/>
                        <a:pt x="85618" y="32656"/>
                      </a:cubicBezTo>
                      <a:lnTo>
                        <a:pt x="88073" y="19404"/>
                      </a:lnTo>
                      <a:lnTo>
                        <a:pt x="111530" y="6278"/>
                      </a:lnTo>
                      <a:lnTo>
                        <a:pt x="134987" y="-6848"/>
                      </a:lnTo>
                      <a:lnTo>
                        <a:pt x="163694" y="-6848"/>
                      </a:lnTo>
                      <a:lnTo>
                        <a:pt x="192401" y="-6848"/>
                      </a:lnTo>
                      <a:lnTo>
                        <a:pt x="215858" y="6278"/>
                      </a:lnTo>
                      <a:lnTo>
                        <a:pt x="239315" y="19404"/>
                      </a:lnTo>
                      <a:lnTo>
                        <a:pt x="241813" y="32868"/>
                      </a:lnTo>
                      <a:cubicBezTo>
                        <a:pt x="243168" y="40235"/>
                        <a:pt x="244311" y="46332"/>
                        <a:pt x="244353" y="46417"/>
                      </a:cubicBezTo>
                      <a:cubicBezTo>
                        <a:pt x="244396" y="46459"/>
                        <a:pt x="252186" y="47941"/>
                        <a:pt x="261713" y="49677"/>
                      </a:cubicBezTo>
                      <a:cubicBezTo>
                        <a:pt x="271197" y="51371"/>
                        <a:pt x="279115" y="52980"/>
                        <a:pt x="279285" y="53149"/>
                      </a:cubicBezTo>
                      <a:cubicBezTo>
                        <a:pt x="280047" y="53996"/>
                        <a:pt x="333481" y="127839"/>
                        <a:pt x="333608" y="128177"/>
                      </a:cubicBezTo>
                      <a:cubicBezTo>
                        <a:pt x="333650" y="128347"/>
                        <a:pt x="329162" y="135121"/>
                        <a:pt x="323573" y="143208"/>
                      </a:cubicBezTo>
                      <a:cubicBezTo>
                        <a:pt x="318026" y="151295"/>
                        <a:pt x="313411" y="158239"/>
                        <a:pt x="313327" y="158620"/>
                      </a:cubicBezTo>
                      <a:cubicBezTo>
                        <a:pt x="313200" y="159001"/>
                        <a:pt x="314936" y="174032"/>
                        <a:pt x="317137" y="191943"/>
                      </a:cubicBezTo>
                      <a:cubicBezTo>
                        <a:pt x="319381" y="209895"/>
                        <a:pt x="321964" y="230854"/>
                        <a:pt x="322896" y="238518"/>
                      </a:cubicBezTo>
                      <a:cubicBezTo>
                        <a:pt x="323827" y="246224"/>
                        <a:pt x="325309" y="257910"/>
                        <a:pt x="326114" y="264557"/>
                      </a:cubicBezTo>
                      <a:cubicBezTo>
                        <a:pt x="327299" y="273999"/>
                        <a:pt x="327553" y="277386"/>
                        <a:pt x="327341" y="280223"/>
                      </a:cubicBezTo>
                      <a:cubicBezTo>
                        <a:pt x="325097" y="310116"/>
                        <a:pt x="295882" y="342126"/>
                        <a:pt x="250705" y="364270"/>
                      </a:cubicBezTo>
                      <a:cubicBezTo>
                        <a:pt x="227375" y="375660"/>
                        <a:pt x="204765" y="382519"/>
                        <a:pt x="180842" y="385483"/>
                      </a:cubicBezTo>
                      <a:cubicBezTo>
                        <a:pt x="176015" y="386075"/>
                        <a:pt x="158190" y="386583"/>
                        <a:pt x="154591" y="386245"/>
                      </a:cubicBezTo>
                      <a:close/>
                      <a:moveTo>
                        <a:pt x="82865" y="177928"/>
                      </a:moveTo>
                      <a:cubicBezTo>
                        <a:pt x="89598" y="176658"/>
                        <a:pt x="99421" y="173863"/>
                        <a:pt x="107381" y="170899"/>
                      </a:cubicBezTo>
                      <a:cubicBezTo>
                        <a:pt x="126519" y="163786"/>
                        <a:pt x="137781" y="156292"/>
                        <a:pt x="141296" y="148332"/>
                      </a:cubicBezTo>
                      <a:cubicBezTo>
                        <a:pt x="142100" y="146469"/>
                        <a:pt x="142185" y="145749"/>
                        <a:pt x="141973" y="141388"/>
                      </a:cubicBezTo>
                      <a:cubicBezTo>
                        <a:pt x="141719" y="135502"/>
                        <a:pt x="140703" y="131649"/>
                        <a:pt x="138078" y="126272"/>
                      </a:cubicBezTo>
                      <a:cubicBezTo>
                        <a:pt x="131346" y="112638"/>
                        <a:pt x="115383" y="101714"/>
                        <a:pt x="94467" y="96464"/>
                      </a:cubicBezTo>
                      <a:cubicBezTo>
                        <a:pt x="83374" y="93627"/>
                        <a:pt x="67961" y="92272"/>
                        <a:pt x="63135" y="93669"/>
                      </a:cubicBezTo>
                      <a:cubicBezTo>
                        <a:pt x="53947" y="96379"/>
                        <a:pt x="47892" y="107092"/>
                        <a:pt x="45394" y="125256"/>
                      </a:cubicBezTo>
                      <a:cubicBezTo>
                        <a:pt x="44420" y="131946"/>
                        <a:pt x="43742" y="144351"/>
                        <a:pt x="43997" y="149602"/>
                      </a:cubicBezTo>
                      <a:cubicBezTo>
                        <a:pt x="44462" y="159213"/>
                        <a:pt x="46876" y="165945"/>
                        <a:pt x="51491" y="170560"/>
                      </a:cubicBezTo>
                      <a:cubicBezTo>
                        <a:pt x="57927" y="176996"/>
                        <a:pt x="71264" y="180129"/>
                        <a:pt x="82865" y="177928"/>
                      </a:cubicBezTo>
                      <a:close/>
                      <a:moveTo>
                        <a:pt x="262983" y="177335"/>
                      </a:moveTo>
                      <a:cubicBezTo>
                        <a:pt x="276405" y="173905"/>
                        <a:pt x="282587" y="165480"/>
                        <a:pt x="283392" y="149602"/>
                      </a:cubicBezTo>
                      <a:cubicBezTo>
                        <a:pt x="283646" y="144351"/>
                        <a:pt x="282968" y="131946"/>
                        <a:pt x="281994" y="125256"/>
                      </a:cubicBezTo>
                      <a:cubicBezTo>
                        <a:pt x="279496" y="107092"/>
                        <a:pt x="273442" y="96379"/>
                        <a:pt x="264254" y="93669"/>
                      </a:cubicBezTo>
                      <a:cubicBezTo>
                        <a:pt x="259427" y="92272"/>
                        <a:pt x="244015" y="93627"/>
                        <a:pt x="232921" y="96464"/>
                      </a:cubicBezTo>
                      <a:cubicBezTo>
                        <a:pt x="212005" y="101714"/>
                        <a:pt x="196042" y="112638"/>
                        <a:pt x="189310" y="126272"/>
                      </a:cubicBezTo>
                      <a:cubicBezTo>
                        <a:pt x="186685" y="131649"/>
                        <a:pt x="185669" y="135502"/>
                        <a:pt x="185415" y="141388"/>
                      </a:cubicBezTo>
                      <a:cubicBezTo>
                        <a:pt x="185161" y="146934"/>
                        <a:pt x="185584" y="148543"/>
                        <a:pt x="188591" y="152481"/>
                      </a:cubicBezTo>
                      <a:cubicBezTo>
                        <a:pt x="195661" y="161838"/>
                        <a:pt x="220600" y="173101"/>
                        <a:pt x="245412" y="178182"/>
                      </a:cubicBezTo>
                      <a:cubicBezTo>
                        <a:pt x="248630" y="178817"/>
                        <a:pt x="259130" y="178351"/>
                        <a:pt x="262983" y="177335"/>
                      </a:cubicBezTo>
                      <a:close/>
                      <a:moveTo>
                        <a:pt x="177031" y="81348"/>
                      </a:moveTo>
                      <a:cubicBezTo>
                        <a:pt x="184187" y="68561"/>
                        <a:pt x="190538" y="57341"/>
                        <a:pt x="191089" y="56410"/>
                      </a:cubicBezTo>
                      <a:lnTo>
                        <a:pt x="192062" y="54674"/>
                      </a:lnTo>
                      <a:lnTo>
                        <a:pt x="185754" y="49931"/>
                      </a:lnTo>
                      <a:lnTo>
                        <a:pt x="179445" y="45232"/>
                      </a:lnTo>
                      <a:lnTo>
                        <a:pt x="171569" y="49931"/>
                      </a:lnTo>
                      <a:lnTo>
                        <a:pt x="163694" y="54674"/>
                      </a:lnTo>
                      <a:lnTo>
                        <a:pt x="155819" y="49931"/>
                      </a:lnTo>
                      <a:lnTo>
                        <a:pt x="147943" y="45232"/>
                      </a:lnTo>
                      <a:lnTo>
                        <a:pt x="141635" y="49931"/>
                      </a:lnTo>
                      <a:lnTo>
                        <a:pt x="135326" y="54674"/>
                      </a:lnTo>
                      <a:lnTo>
                        <a:pt x="136300" y="56410"/>
                      </a:lnTo>
                      <a:cubicBezTo>
                        <a:pt x="136850" y="57341"/>
                        <a:pt x="143201" y="68561"/>
                        <a:pt x="150357" y="81348"/>
                      </a:cubicBezTo>
                      <a:cubicBezTo>
                        <a:pt x="157512" y="94093"/>
                        <a:pt x="163525" y="104509"/>
                        <a:pt x="163694" y="104509"/>
                      </a:cubicBezTo>
                      <a:cubicBezTo>
                        <a:pt x="163863" y="104509"/>
                        <a:pt x="169876" y="94093"/>
                        <a:pt x="177031" y="81348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33E132A-B570-4F1B-963D-ABFAA73DA301}"/>
                    </a:ext>
                  </a:extLst>
                </p:cNvPr>
                <p:cNvSpPr/>
                <p:nvPr/>
              </p:nvSpPr>
              <p:spPr>
                <a:xfrm flipV="1">
                  <a:off x="4499473" y="3385422"/>
                  <a:ext cx="134940" cy="131097"/>
                </a:xfrm>
                <a:custGeom>
                  <a:avLst/>
                  <a:gdLst>
                    <a:gd name="connsiteX0" fmla="*/ 33546 w 134940"/>
                    <a:gd name="connsiteY0" fmla="*/ 125421 h 131097"/>
                    <a:gd name="connsiteX1" fmla="*/ 4585 w 134940"/>
                    <a:gd name="connsiteY1" fmla="*/ 111406 h 131097"/>
                    <a:gd name="connsiteX2" fmla="*/ 2468 w 134940"/>
                    <a:gd name="connsiteY2" fmla="*/ 101964 h 131097"/>
                    <a:gd name="connsiteX3" fmla="*/ 9285 w 134940"/>
                    <a:gd name="connsiteY3" fmla="*/ 84985 h 131097"/>
                    <a:gd name="connsiteX4" fmla="*/ 16059 w 134940"/>
                    <a:gd name="connsiteY4" fmla="*/ 63180 h 131097"/>
                    <a:gd name="connsiteX5" fmla="*/ 7633 w 134940"/>
                    <a:gd name="connsiteY5" fmla="*/ 42645 h 131097"/>
                    <a:gd name="connsiteX6" fmla="*/ 54 w 134940"/>
                    <a:gd name="connsiteY6" fmla="*/ 29307 h 131097"/>
                    <a:gd name="connsiteX7" fmla="*/ -1470 w 134940"/>
                    <a:gd name="connsiteY7" fmla="*/ 18637 h 131097"/>
                    <a:gd name="connsiteX8" fmla="*/ -1470 w 134940"/>
                    <a:gd name="connsiteY8" fmla="*/ 16393 h 131097"/>
                    <a:gd name="connsiteX9" fmla="*/ 17499 w 134940"/>
                    <a:gd name="connsiteY9" fmla="*/ 16393 h 131097"/>
                    <a:gd name="connsiteX10" fmla="*/ 66911 w 134940"/>
                    <a:gd name="connsiteY10" fmla="*/ 14022 h 131097"/>
                    <a:gd name="connsiteX11" fmla="*/ 127627 w 134940"/>
                    <a:gd name="connsiteY11" fmla="*/ -3041 h 131097"/>
                    <a:gd name="connsiteX12" fmla="*/ 133470 w 134940"/>
                    <a:gd name="connsiteY12" fmla="*/ -5074 h 131097"/>
                    <a:gd name="connsiteX13" fmla="*/ 108701 w 134940"/>
                    <a:gd name="connsiteY13" fmla="*/ 29350 h 131097"/>
                    <a:gd name="connsiteX14" fmla="*/ 83762 w 134940"/>
                    <a:gd name="connsiteY14" fmla="*/ 63603 h 131097"/>
                    <a:gd name="connsiteX15" fmla="*/ 79147 w 134940"/>
                    <a:gd name="connsiteY15" fmla="*/ 66101 h 131097"/>
                    <a:gd name="connsiteX16" fmla="*/ 45783 w 134940"/>
                    <a:gd name="connsiteY16" fmla="*/ 116826 h 131097"/>
                    <a:gd name="connsiteX17" fmla="*/ 44047 w 134940"/>
                    <a:gd name="connsiteY17" fmla="*/ 125125 h 131097"/>
                    <a:gd name="connsiteX18" fmla="*/ 40744 w 134940"/>
                    <a:gd name="connsiteY18" fmla="*/ 126014 h 131097"/>
                    <a:gd name="connsiteX19" fmla="*/ 33546 w 134940"/>
                    <a:gd name="connsiteY19" fmla="*/ 125421 h 131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4940" h="131097">
                      <a:moveTo>
                        <a:pt x="33546" y="125421"/>
                      </a:moveTo>
                      <a:cubicBezTo>
                        <a:pt x="20801" y="123685"/>
                        <a:pt x="8607" y="117757"/>
                        <a:pt x="4585" y="111406"/>
                      </a:cubicBezTo>
                      <a:cubicBezTo>
                        <a:pt x="2553" y="108188"/>
                        <a:pt x="2171" y="106537"/>
                        <a:pt x="2468" y="101964"/>
                      </a:cubicBezTo>
                      <a:cubicBezTo>
                        <a:pt x="2891" y="95147"/>
                        <a:pt x="4077" y="92183"/>
                        <a:pt x="9285" y="84985"/>
                      </a:cubicBezTo>
                      <a:cubicBezTo>
                        <a:pt x="14450" y="77830"/>
                        <a:pt x="15975" y="72834"/>
                        <a:pt x="16059" y="63180"/>
                      </a:cubicBezTo>
                      <a:cubicBezTo>
                        <a:pt x="16102" y="54331"/>
                        <a:pt x="14789" y="51155"/>
                        <a:pt x="7633" y="42645"/>
                      </a:cubicBezTo>
                      <a:cubicBezTo>
                        <a:pt x="3315" y="37521"/>
                        <a:pt x="1155" y="33711"/>
                        <a:pt x="54" y="29307"/>
                      </a:cubicBezTo>
                      <a:cubicBezTo>
                        <a:pt x="-792" y="25962"/>
                        <a:pt x="-1470" y="21389"/>
                        <a:pt x="-1470" y="18637"/>
                      </a:cubicBezTo>
                      <a:lnTo>
                        <a:pt x="-1470" y="16393"/>
                      </a:lnTo>
                      <a:lnTo>
                        <a:pt x="17499" y="16393"/>
                      </a:lnTo>
                      <a:cubicBezTo>
                        <a:pt x="41294" y="16393"/>
                        <a:pt x="53870" y="15800"/>
                        <a:pt x="66911" y="14022"/>
                      </a:cubicBezTo>
                      <a:cubicBezTo>
                        <a:pt x="84059" y="11736"/>
                        <a:pt x="102689" y="6486"/>
                        <a:pt x="127627" y="-3041"/>
                      </a:cubicBezTo>
                      <a:cubicBezTo>
                        <a:pt x="130761" y="-4227"/>
                        <a:pt x="133386" y="-5116"/>
                        <a:pt x="133470" y="-5074"/>
                      </a:cubicBezTo>
                      <a:cubicBezTo>
                        <a:pt x="133555" y="-4989"/>
                        <a:pt x="122377" y="10508"/>
                        <a:pt x="108701" y="29350"/>
                      </a:cubicBezTo>
                      <a:lnTo>
                        <a:pt x="83762" y="63603"/>
                      </a:lnTo>
                      <a:lnTo>
                        <a:pt x="79147" y="66101"/>
                      </a:lnTo>
                      <a:cubicBezTo>
                        <a:pt x="59332" y="76771"/>
                        <a:pt x="51583" y="88542"/>
                        <a:pt x="45783" y="116826"/>
                      </a:cubicBezTo>
                      <a:cubicBezTo>
                        <a:pt x="44936" y="120848"/>
                        <a:pt x="44174" y="124574"/>
                        <a:pt x="44047" y="125125"/>
                      </a:cubicBezTo>
                      <a:cubicBezTo>
                        <a:pt x="43835" y="125971"/>
                        <a:pt x="43581" y="126056"/>
                        <a:pt x="40744" y="126014"/>
                      </a:cubicBezTo>
                      <a:cubicBezTo>
                        <a:pt x="39093" y="125971"/>
                        <a:pt x="35832" y="125717"/>
                        <a:pt x="33546" y="125421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3FC1757-BDBE-40A0-BDFD-D40096102323}"/>
                    </a:ext>
                  </a:extLst>
                </p:cNvPr>
                <p:cNvSpPr/>
                <p:nvPr/>
              </p:nvSpPr>
              <p:spPr>
                <a:xfrm flipV="1">
                  <a:off x="4906495" y="3385382"/>
                  <a:ext cx="134940" cy="131137"/>
                </a:xfrm>
                <a:custGeom>
                  <a:avLst/>
                  <a:gdLst>
                    <a:gd name="connsiteX0" fmla="*/ 78497 w 134940"/>
                    <a:gd name="connsiteY0" fmla="*/ 125336 h 131137"/>
                    <a:gd name="connsiteX1" fmla="*/ 77396 w 134940"/>
                    <a:gd name="connsiteY1" fmla="*/ 119916 h 131137"/>
                    <a:gd name="connsiteX2" fmla="*/ 75067 w 134940"/>
                    <a:gd name="connsiteY2" fmla="*/ 109543 h 131137"/>
                    <a:gd name="connsiteX3" fmla="*/ 43354 w 134940"/>
                    <a:gd name="connsiteY3" fmla="*/ 66101 h 131137"/>
                    <a:gd name="connsiteX4" fmla="*/ 38738 w 134940"/>
                    <a:gd name="connsiteY4" fmla="*/ 63603 h 131137"/>
                    <a:gd name="connsiteX5" fmla="*/ 13800 w 134940"/>
                    <a:gd name="connsiteY5" fmla="*/ 29349 h 131137"/>
                    <a:gd name="connsiteX6" fmla="*/ -10970 w 134940"/>
                    <a:gd name="connsiteY6" fmla="*/ -5074 h 131137"/>
                    <a:gd name="connsiteX7" fmla="*/ -5127 w 134940"/>
                    <a:gd name="connsiteY7" fmla="*/ -3042 h 131137"/>
                    <a:gd name="connsiteX8" fmla="*/ 55590 w 134940"/>
                    <a:gd name="connsiteY8" fmla="*/ 14022 h 131137"/>
                    <a:gd name="connsiteX9" fmla="*/ 105044 w 134940"/>
                    <a:gd name="connsiteY9" fmla="*/ 16393 h 131137"/>
                    <a:gd name="connsiteX10" fmla="*/ 123971 w 134940"/>
                    <a:gd name="connsiteY10" fmla="*/ 16393 h 131137"/>
                    <a:gd name="connsiteX11" fmla="*/ 123971 w 134940"/>
                    <a:gd name="connsiteY11" fmla="*/ 18637 h 131137"/>
                    <a:gd name="connsiteX12" fmla="*/ 122446 w 134940"/>
                    <a:gd name="connsiteY12" fmla="*/ 29307 h 131137"/>
                    <a:gd name="connsiteX13" fmla="*/ 115460 w 134940"/>
                    <a:gd name="connsiteY13" fmla="*/ 41882 h 131137"/>
                    <a:gd name="connsiteX14" fmla="*/ 106568 w 134940"/>
                    <a:gd name="connsiteY14" fmla="*/ 67456 h 131137"/>
                    <a:gd name="connsiteX15" fmla="*/ 111438 w 134940"/>
                    <a:gd name="connsiteY15" fmla="*/ 82360 h 131137"/>
                    <a:gd name="connsiteX16" fmla="*/ 115587 w 134940"/>
                    <a:gd name="connsiteY16" fmla="*/ 88457 h 131137"/>
                    <a:gd name="connsiteX17" fmla="*/ 118424 w 134940"/>
                    <a:gd name="connsiteY17" fmla="*/ 93623 h 131137"/>
                    <a:gd name="connsiteX18" fmla="*/ 119525 w 134940"/>
                    <a:gd name="connsiteY18" fmla="*/ 108230 h 131137"/>
                    <a:gd name="connsiteX19" fmla="*/ 88489 w 134940"/>
                    <a:gd name="connsiteY19" fmla="*/ 125420 h 131137"/>
                    <a:gd name="connsiteX20" fmla="*/ 78497 w 134940"/>
                    <a:gd name="connsiteY20" fmla="*/ 125336 h 131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4940" h="131137">
                      <a:moveTo>
                        <a:pt x="78497" y="125336"/>
                      </a:moveTo>
                      <a:cubicBezTo>
                        <a:pt x="78412" y="124912"/>
                        <a:pt x="77904" y="122499"/>
                        <a:pt x="77396" y="119916"/>
                      </a:cubicBezTo>
                      <a:cubicBezTo>
                        <a:pt x="76888" y="117376"/>
                        <a:pt x="75829" y="112676"/>
                        <a:pt x="75067" y="109543"/>
                      </a:cubicBezTo>
                      <a:cubicBezTo>
                        <a:pt x="69309" y="86467"/>
                        <a:pt x="61645" y="75924"/>
                        <a:pt x="43354" y="66101"/>
                      </a:cubicBezTo>
                      <a:lnTo>
                        <a:pt x="38738" y="63603"/>
                      </a:lnTo>
                      <a:lnTo>
                        <a:pt x="13800" y="29349"/>
                      </a:lnTo>
                      <a:cubicBezTo>
                        <a:pt x="124" y="10507"/>
                        <a:pt x="-11054" y="-4989"/>
                        <a:pt x="-10970" y="-5074"/>
                      </a:cubicBezTo>
                      <a:cubicBezTo>
                        <a:pt x="-10885" y="-5116"/>
                        <a:pt x="-8260" y="-4227"/>
                        <a:pt x="-5127" y="-3042"/>
                      </a:cubicBezTo>
                      <a:cubicBezTo>
                        <a:pt x="19812" y="6485"/>
                        <a:pt x="38442" y="11735"/>
                        <a:pt x="55590" y="14022"/>
                      </a:cubicBezTo>
                      <a:cubicBezTo>
                        <a:pt x="68631" y="15800"/>
                        <a:pt x="81206" y="16393"/>
                        <a:pt x="105044" y="16393"/>
                      </a:cubicBezTo>
                      <a:lnTo>
                        <a:pt x="123971" y="16393"/>
                      </a:lnTo>
                      <a:lnTo>
                        <a:pt x="123971" y="18637"/>
                      </a:lnTo>
                      <a:cubicBezTo>
                        <a:pt x="123971" y="21389"/>
                        <a:pt x="123293" y="25962"/>
                        <a:pt x="122446" y="29307"/>
                      </a:cubicBezTo>
                      <a:cubicBezTo>
                        <a:pt x="121430" y="33414"/>
                        <a:pt x="119059" y="37648"/>
                        <a:pt x="115460" y="41882"/>
                      </a:cubicBezTo>
                      <a:cubicBezTo>
                        <a:pt x="107288" y="51451"/>
                        <a:pt x="105510" y="56532"/>
                        <a:pt x="106568" y="67456"/>
                      </a:cubicBezTo>
                      <a:cubicBezTo>
                        <a:pt x="107204" y="73892"/>
                        <a:pt x="108601" y="78210"/>
                        <a:pt x="111438" y="82360"/>
                      </a:cubicBezTo>
                      <a:cubicBezTo>
                        <a:pt x="112666" y="84138"/>
                        <a:pt x="114529" y="86890"/>
                        <a:pt x="115587" y="88457"/>
                      </a:cubicBezTo>
                      <a:cubicBezTo>
                        <a:pt x="116646" y="90024"/>
                        <a:pt x="117916" y="92352"/>
                        <a:pt x="118424" y="93623"/>
                      </a:cubicBezTo>
                      <a:cubicBezTo>
                        <a:pt x="120160" y="98238"/>
                        <a:pt x="120668" y="105012"/>
                        <a:pt x="119525" y="108230"/>
                      </a:cubicBezTo>
                      <a:cubicBezTo>
                        <a:pt x="116646" y="116402"/>
                        <a:pt x="104028" y="123388"/>
                        <a:pt x="88489" y="125420"/>
                      </a:cubicBezTo>
                      <a:cubicBezTo>
                        <a:pt x="81799" y="126310"/>
                        <a:pt x="78793" y="126267"/>
                        <a:pt x="78497" y="125336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60386BC8-C7E7-472B-AF07-D439A55ADF68}"/>
                    </a:ext>
                  </a:extLst>
                </p:cNvPr>
                <p:cNvSpPr/>
                <p:nvPr/>
              </p:nvSpPr>
              <p:spPr>
                <a:xfrm flipV="1">
                  <a:off x="4695087" y="3558894"/>
                  <a:ext cx="18556" cy="31465"/>
                </a:xfrm>
                <a:custGeom>
                  <a:avLst/>
                  <a:gdLst>
                    <a:gd name="connsiteX0" fmla="*/ -4677 w 18556"/>
                    <a:gd name="connsiteY0" fmla="*/ 29254 h 31465"/>
                    <a:gd name="connsiteX1" fmla="*/ 2012 w 18556"/>
                    <a:gd name="connsiteY1" fmla="*/ 6729 h 31465"/>
                    <a:gd name="connsiteX2" fmla="*/ 8237 w 18556"/>
                    <a:gd name="connsiteY2" fmla="*/ 1987 h 31465"/>
                    <a:gd name="connsiteX3" fmla="*/ 13741 w 18556"/>
                    <a:gd name="connsiteY3" fmla="*/ -2120 h 31465"/>
                    <a:gd name="connsiteX4" fmla="*/ 13868 w 18556"/>
                    <a:gd name="connsiteY4" fmla="*/ 8338 h 31465"/>
                    <a:gd name="connsiteX5" fmla="*/ 13656 w 18556"/>
                    <a:gd name="connsiteY5" fmla="*/ 19135 h 31465"/>
                    <a:gd name="connsiteX6" fmla="*/ 5696 w 18556"/>
                    <a:gd name="connsiteY6" fmla="*/ 23750 h 31465"/>
                    <a:gd name="connsiteX7" fmla="*/ -3280 w 18556"/>
                    <a:gd name="connsiteY7" fmla="*/ 28873 h 31465"/>
                    <a:gd name="connsiteX8" fmla="*/ -4677 w 18556"/>
                    <a:gd name="connsiteY8" fmla="*/ 29254 h 3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56" h="31465">
                      <a:moveTo>
                        <a:pt x="-4677" y="29254"/>
                      </a:moveTo>
                      <a:cubicBezTo>
                        <a:pt x="-4677" y="27815"/>
                        <a:pt x="1420" y="7322"/>
                        <a:pt x="2012" y="6729"/>
                      </a:cubicBezTo>
                      <a:cubicBezTo>
                        <a:pt x="2394" y="6348"/>
                        <a:pt x="5230" y="4189"/>
                        <a:pt x="8237" y="1987"/>
                      </a:cubicBezTo>
                      <a:lnTo>
                        <a:pt x="13741" y="-2120"/>
                      </a:lnTo>
                      <a:lnTo>
                        <a:pt x="13868" y="8338"/>
                      </a:lnTo>
                      <a:cubicBezTo>
                        <a:pt x="13910" y="14096"/>
                        <a:pt x="13826" y="18965"/>
                        <a:pt x="13656" y="19135"/>
                      </a:cubicBezTo>
                      <a:cubicBezTo>
                        <a:pt x="13444" y="19304"/>
                        <a:pt x="9888" y="21379"/>
                        <a:pt x="5696" y="23750"/>
                      </a:cubicBezTo>
                      <a:cubicBezTo>
                        <a:pt x="1504" y="26121"/>
                        <a:pt x="-2560" y="28407"/>
                        <a:pt x="-3280" y="28873"/>
                      </a:cubicBezTo>
                      <a:cubicBezTo>
                        <a:pt x="-4042" y="29297"/>
                        <a:pt x="-4677" y="29466"/>
                        <a:pt x="-4677" y="29254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422201A-2326-4534-8930-AA76D7DE1CB0}"/>
                    </a:ext>
                  </a:extLst>
                </p:cNvPr>
                <p:cNvSpPr/>
                <p:nvPr/>
              </p:nvSpPr>
              <p:spPr>
                <a:xfrm flipV="1">
                  <a:off x="4827246" y="3559018"/>
                  <a:ext cx="18494" cy="31065"/>
                </a:xfrm>
                <a:custGeom>
                  <a:avLst/>
                  <a:gdLst>
                    <a:gd name="connsiteX0" fmla="*/ 1498 w 18494"/>
                    <a:gd name="connsiteY0" fmla="*/ 24107 h 31065"/>
                    <a:gd name="connsiteX1" fmla="*/ -7605 w 18494"/>
                    <a:gd name="connsiteY1" fmla="*/ 18899 h 31065"/>
                    <a:gd name="connsiteX2" fmla="*/ -7732 w 18494"/>
                    <a:gd name="connsiteY2" fmla="*/ 8229 h 31065"/>
                    <a:gd name="connsiteX3" fmla="*/ -7309 w 18494"/>
                    <a:gd name="connsiteY3" fmla="*/ -2102 h 31065"/>
                    <a:gd name="connsiteX4" fmla="*/ -957 w 18494"/>
                    <a:gd name="connsiteY4" fmla="*/ 2598 h 31065"/>
                    <a:gd name="connsiteX5" fmla="*/ 5309 w 18494"/>
                    <a:gd name="connsiteY5" fmla="*/ 8737 h 31065"/>
                    <a:gd name="connsiteX6" fmla="*/ 8315 w 18494"/>
                    <a:gd name="connsiteY6" fmla="*/ 19619 h 31065"/>
                    <a:gd name="connsiteX7" fmla="*/ 10729 w 18494"/>
                    <a:gd name="connsiteY7" fmla="*/ 28934 h 31065"/>
                    <a:gd name="connsiteX8" fmla="*/ 1498 w 18494"/>
                    <a:gd name="connsiteY8" fmla="*/ 24107 h 31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494" h="31065">
                      <a:moveTo>
                        <a:pt x="1498" y="24107"/>
                      </a:moveTo>
                      <a:lnTo>
                        <a:pt x="-7605" y="18899"/>
                      </a:lnTo>
                      <a:lnTo>
                        <a:pt x="-7732" y="8229"/>
                      </a:lnTo>
                      <a:cubicBezTo>
                        <a:pt x="-7817" y="-281"/>
                        <a:pt x="-7732" y="-2356"/>
                        <a:pt x="-7309" y="-2102"/>
                      </a:cubicBezTo>
                      <a:cubicBezTo>
                        <a:pt x="-7012" y="-1933"/>
                        <a:pt x="-4133" y="184"/>
                        <a:pt x="-957" y="2598"/>
                      </a:cubicBezTo>
                      <a:cubicBezTo>
                        <a:pt x="4335" y="6578"/>
                        <a:pt x="4886" y="7128"/>
                        <a:pt x="5309" y="8737"/>
                      </a:cubicBezTo>
                      <a:cubicBezTo>
                        <a:pt x="5605" y="9754"/>
                        <a:pt x="6918" y="14623"/>
                        <a:pt x="8315" y="19619"/>
                      </a:cubicBezTo>
                      <a:cubicBezTo>
                        <a:pt x="9713" y="24573"/>
                        <a:pt x="10813" y="28765"/>
                        <a:pt x="10729" y="28934"/>
                      </a:cubicBezTo>
                      <a:cubicBezTo>
                        <a:pt x="10644" y="29103"/>
                        <a:pt x="6495" y="26944"/>
                        <a:pt x="1498" y="24107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6CE3BB7-19F9-4DC5-918B-5D21AEC8481F}"/>
                    </a:ext>
                  </a:extLst>
                </p:cNvPr>
                <p:cNvSpPr/>
                <p:nvPr/>
              </p:nvSpPr>
              <p:spPr>
                <a:xfrm flipV="1">
                  <a:off x="4554939" y="3561181"/>
                  <a:ext cx="147388" cy="109760"/>
                </a:xfrm>
                <a:custGeom>
                  <a:avLst/>
                  <a:gdLst>
                    <a:gd name="connsiteX0" fmla="*/ 116618 w 147388"/>
                    <a:gd name="connsiteY0" fmla="*/ 108074 h 109760"/>
                    <a:gd name="connsiteX1" fmla="*/ 96549 w 147388"/>
                    <a:gd name="connsiteY1" fmla="*/ 98208 h 109760"/>
                    <a:gd name="connsiteX2" fmla="*/ 34435 w 147388"/>
                    <a:gd name="connsiteY2" fmla="*/ 81822 h 109760"/>
                    <a:gd name="connsiteX3" fmla="*/ 23596 w 147388"/>
                    <a:gd name="connsiteY3" fmla="*/ 81187 h 109760"/>
                    <a:gd name="connsiteX4" fmla="*/ 4881 w 147388"/>
                    <a:gd name="connsiteY4" fmla="*/ 74201 h 109760"/>
                    <a:gd name="connsiteX5" fmla="*/ 96 w 147388"/>
                    <a:gd name="connsiteY5" fmla="*/ 67596 h 109760"/>
                    <a:gd name="connsiteX6" fmla="*/ -2910 w 147388"/>
                    <a:gd name="connsiteY6" fmla="*/ 56079 h 109760"/>
                    <a:gd name="connsiteX7" fmla="*/ 816 w 147388"/>
                    <a:gd name="connsiteY7" fmla="*/ 53750 h 109760"/>
                    <a:gd name="connsiteX8" fmla="*/ 33207 w 147388"/>
                    <a:gd name="connsiteY8" fmla="*/ 32411 h 109760"/>
                    <a:gd name="connsiteX9" fmla="*/ 40955 w 147388"/>
                    <a:gd name="connsiteY9" fmla="*/ 16702 h 109760"/>
                    <a:gd name="connsiteX10" fmla="*/ 51922 w 147388"/>
                    <a:gd name="connsiteY10" fmla="*/ -22 h 109760"/>
                    <a:gd name="connsiteX11" fmla="*/ 58696 w 147388"/>
                    <a:gd name="connsiteY11" fmla="*/ -1123 h 109760"/>
                    <a:gd name="connsiteX12" fmla="*/ 66106 w 147388"/>
                    <a:gd name="connsiteY12" fmla="*/ -149 h 109760"/>
                    <a:gd name="connsiteX13" fmla="*/ 86218 w 147388"/>
                    <a:gd name="connsiteY13" fmla="*/ 18099 h 109760"/>
                    <a:gd name="connsiteX14" fmla="*/ 102307 w 147388"/>
                    <a:gd name="connsiteY14" fmla="*/ 36941 h 109760"/>
                    <a:gd name="connsiteX15" fmla="*/ 139355 w 147388"/>
                    <a:gd name="connsiteY15" fmla="*/ 61880 h 109760"/>
                    <a:gd name="connsiteX16" fmla="*/ 144479 w 147388"/>
                    <a:gd name="connsiteY16" fmla="*/ 64124 h 109760"/>
                    <a:gd name="connsiteX17" fmla="*/ 135672 w 147388"/>
                    <a:gd name="connsiteY17" fmla="*/ 70729 h 109760"/>
                    <a:gd name="connsiteX18" fmla="*/ 126865 w 147388"/>
                    <a:gd name="connsiteY18" fmla="*/ 77334 h 109760"/>
                    <a:gd name="connsiteX19" fmla="*/ 122927 w 147388"/>
                    <a:gd name="connsiteY19" fmla="*/ 91434 h 109760"/>
                    <a:gd name="connsiteX20" fmla="*/ 118566 w 147388"/>
                    <a:gd name="connsiteY20" fmla="*/ 107142 h 109760"/>
                    <a:gd name="connsiteX21" fmla="*/ 116618 w 147388"/>
                    <a:gd name="connsiteY21" fmla="*/ 108074 h 109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47388" h="109760">
                      <a:moveTo>
                        <a:pt x="116618" y="108074"/>
                      </a:moveTo>
                      <a:cubicBezTo>
                        <a:pt x="114713" y="106761"/>
                        <a:pt x="102477" y="100749"/>
                        <a:pt x="96549" y="98208"/>
                      </a:cubicBezTo>
                      <a:cubicBezTo>
                        <a:pt x="75505" y="89274"/>
                        <a:pt x="54547" y="83728"/>
                        <a:pt x="34435" y="81822"/>
                      </a:cubicBezTo>
                      <a:cubicBezTo>
                        <a:pt x="30794" y="81484"/>
                        <a:pt x="25924" y="81187"/>
                        <a:pt x="23596" y="81187"/>
                      </a:cubicBezTo>
                      <a:cubicBezTo>
                        <a:pt x="15212" y="81145"/>
                        <a:pt x="9920" y="79197"/>
                        <a:pt x="4881" y="74201"/>
                      </a:cubicBezTo>
                      <a:cubicBezTo>
                        <a:pt x="2637" y="71957"/>
                        <a:pt x="1409" y="70306"/>
                        <a:pt x="96" y="67596"/>
                      </a:cubicBezTo>
                      <a:cubicBezTo>
                        <a:pt x="-1597" y="64166"/>
                        <a:pt x="-2910" y="59128"/>
                        <a:pt x="-2910" y="56079"/>
                      </a:cubicBezTo>
                      <a:cubicBezTo>
                        <a:pt x="-2910" y="54724"/>
                        <a:pt x="-2867" y="54724"/>
                        <a:pt x="816" y="53750"/>
                      </a:cubicBezTo>
                      <a:cubicBezTo>
                        <a:pt x="15551" y="49813"/>
                        <a:pt x="26432" y="42699"/>
                        <a:pt x="33207" y="32411"/>
                      </a:cubicBezTo>
                      <a:cubicBezTo>
                        <a:pt x="36213" y="27880"/>
                        <a:pt x="37695" y="24874"/>
                        <a:pt x="40955" y="16702"/>
                      </a:cubicBezTo>
                      <a:cubicBezTo>
                        <a:pt x="45613" y="5228"/>
                        <a:pt x="47518" y="2264"/>
                        <a:pt x="51922" y="-22"/>
                      </a:cubicBezTo>
                      <a:cubicBezTo>
                        <a:pt x="53869" y="-1039"/>
                        <a:pt x="54462" y="-1166"/>
                        <a:pt x="58696" y="-1123"/>
                      </a:cubicBezTo>
                      <a:cubicBezTo>
                        <a:pt x="62380" y="-1123"/>
                        <a:pt x="63946" y="-912"/>
                        <a:pt x="66106" y="-149"/>
                      </a:cubicBezTo>
                      <a:cubicBezTo>
                        <a:pt x="72245" y="1968"/>
                        <a:pt x="77411" y="6667"/>
                        <a:pt x="86218" y="18099"/>
                      </a:cubicBezTo>
                      <a:cubicBezTo>
                        <a:pt x="93373" y="27457"/>
                        <a:pt x="96972" y="31606"/>
                        <a:pt x="102307" y="36941"/>
                      </a:cubicBezTo>
                      <a:cubicBezTo>
                        <a:pt x="112511" y="47188"/>
                        <a:pt x="125214" y="55740"/>
                        <a:pt x="139355" y="61880"/>
                      </a:cubicBezTo>
                      <a:lnTo>
                        <a:pt x="144479" y="64124"/>
                      </a:lnTo>
                      <a:lnTo>
                        <a:pt x="135672" y="70729"/>
                      </a:lnTo>
                      <a:lnTo>
                        <a:pt x="126865" y="77334"/>
                      </a:lnTo>
                      <a:lnTo>
                        <a:pt x="122927" y="91434"/>
                      </a:lnTo>
                      <a:cubicBezTo>
                        <a:pt x="120768" y="99182"/>
                        <a:pt x="118820" y="106253"/>
                        <a:pt x="118566" y="107142"/>
                      </a:cubicBezTo>
                      <a:cubicBezTo>
                        <a:pt x="118100" y="108878"/>
                        <a:pt x="117931" y="108963"/>
                        <a:pt x="116618" y="108074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4400CA1E-CCC5-42DB-BEE9-911F423A6BC2}"/>
                    </a:ext>
                  </a:extLst>
                </p:cNvPr>
                <p:cNvSpPr/>
                <p:nvPr/>
              </p:nvSpPr>
              <p:spPr>
                <a:xfrm flipV="1">
                  <a:off x="4838623" y="3561102"/>
                  <a:ext cx="147346" cy="109839"/>
                </a:xfrm>
                <a:custGeom>
                  <a:avLst/>
                  <a:gdLst>
                    <a:gd name="connsiteX0" fmla="*/ 16340 w 147346"/>
                    <a:gd name="connsiteY0" fmla="*/ 107141 h 109839"/>
                    <a:gd name="connsiteX1" fmla="*/ 11978 w 147346"/>
                    <a:gd name="connsiteY1" fmla="*/ 91433 h 109839"/>
                    <a:gd name="connsiteX2" fmla="*/ 8041 w 147346"/>
                    <a:gd name="connsiteY2" fmla="*/ 77333 h 109839"/>
                    <a:gd name="connsiteX3" fmla="*/ -766 w 147346"/>
                    <a:gd name="connsiteY3" fmla="*/ 70728 h 109839"/>
                    <a:gd name="connsiteX4" fmla="*/ -9531 w 147346"/>
                    <a:gd name="connsiteY4" fmla="*/ 64165 h 109839"/>
                    <a:gd name="connsiteX5" fmla="*/ -3730 w 147346"/>
                    <a:gd name="connsiteY5" fmla="*/ 61540 h 109839"/>
                    <a:gd name="connsiteX6" fmla="*/ 32598 w 147346"/>
                    <a:gd name="connsiteY6" fmla="*/ 36940 h 109839"/>
                    <a:gd name="connsiteX7" fmla="*/ 48688 w 147346"/>
                    <a:gd name="connsiteY7" fmla="*/ 18098 h 109839"/>
                    <a:gd name="connsiteX8" fmla="*/ 68800 w 147346"/>
                    <a:gd name="connsiteY8" fmla="*/ -150 h 109839"/>
                    <a:gd name="connsiteX9" fmla="*/ 76209 w 147346"/>
                    <a:gd name="connsiteY9" fmla="*/ -1124 h 109839"/>
                    <a:gd name="connsiteX10" fmla="*/ 82984 w 147346"/>
                    <a:gd name="connsiteY10" fmla="*/ -23 h 109839"/>
                    <a:gd name="connsiteX11" fmla="*/ 93950 w 147346"/>
                    <a:gd name="connsiteY11" fmla="*/ 16701 h 109839"/>
                    <a:gd name="connsiteX12" fmla="*/ 101191 w 147346"/>
                    <a:gd name="connsiteY12" fmla="*/ 31648 h 109839"/>
                    <a:gd name="connsiteX13" fmla="*/ 133454 w 147346"/>
                    <a:gd name="connsiteY13" fmla="*/ 53538 h 109839"/>
                    <a:gd name="connsiteX14" fmla="*/ 137815 w 147346"/>
                    <a:gd name="connsiteY14" fmla="*/ 54723 h 109839"/>
                    <a:gd name="connsiteX15" fmla="*/ 137815 w 147346"/>
                    <a:gd name="connsiteY15" fmla="*/ 56121 h 109839"/>
                    <a:gd name="connsiteX16" fmla="*/ 134767 w 147346"/>
                    <a:gd name="connsiteY16" fmla="*/ 67595 h 109839"/>
                    <a:gd name="connsiteX17" fmla="*/ 130025 w 147346"/>
                    <a:gd name="connsiteY17" fmla="*/ 74200 h 109839"/>
                    <a:gd name="connsiteX18" fmla="*/ 111310 w 147346"/>
                    <a:gd name="connsiteY18" fmla="*/ 81186 h 109839"/>
                    <a:gd name="connsiteX19" fmla="*/ 21844 w 147346"/>
                    <a:gd name="connsiteY19" fmla="*/ 106125 h 109839"/>
                    <a:gd name="connsiteX20" fmla="*/ 16932 w 147346"/>
                    <a:gd name="connsiteY20" fmla="*/ 108708 h 109839"/>
                    <a:gd name="connsiteX21" fmla="*/ 16340 w 147346"/>
                    <a:gd name="connsiteY21" fmla="*/ 107141 h 109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47346" h="109839">
                      <a:moveTo>
                        <a:pt x="16340" y="107141"/>
                      </a:moveTo>
                      <a:cubicBezTo>
                        <a:pt x="16085" y="106252"/>
                        <a:pt x="14138" y="99181"/>
                        <a:pt x="11978" y="91433"/>
                      </a:cubicBezTo>
                      <a:lnTo>
                        <a:pt x="8041" y="77333"/>
                      </a:lnTo>
                      <a:lnTo>
                        <a:pt x="-766" y="70728"/>
                      </a:lnTo>
                      <a:lnTo>
                        <a:pt x="-9531" y="64165"/>
                      </a:lnTo>
                      <a:lnTo>
                        <a:pt x="-3730" y="61540"/>
                      </a:lnTo>
                      <a:cubicBezTo>
                        <a:pt x="10623" y="55147"/>
                        <a:pt x="22437" y="47144"/>
                        <a:pt x="32598" y="36940"/>
                      </a:cubicBezTo>
                      <a:cubicBezTo>
                        <a:pt x="37933" y="31605"/>
                        <a:pt x="41532" y="27456"/>
                        <a:pt x="48688" y="18098"/>
                      </a:cubicBezTo>
                      <a:cubicBezTo>
                        <a:pt x="57495" y="6666"/>
                        <a:pt x="62660" y="1967"/>
                        <a:pt x="68800" y="-150"/>
                      </a:cubicBezTo>
                      <a:cubicBezTo>
                        <a:pt x="70959" y="-913"/>
                        <a:pt x="72526" y="-1124"/>
                        <a:pt x="76209" y="-1124"/>
                      </a:cubicBezTo>
                      <a:cubicBezTo>
                        <a:pt x="80444" y="-1167"/>
                        <a:pt x="81036" y="-1040"/>
                        <a:pt x="82984" y="-23"/>
                      </a:cubicBezTo>
                      <a:cubicBezTo>
                        <a:pt x="87387" y="2263"/>
                        <a:pt x="89293" y="5227"/>
                        <a:pt x="93950" y="16701"/>
                      </a:cubicBezTo>
                      <a:cubicBezTo>
                        <a:pt x="96999" y="24365"/>
                        <a:pt x="98650" y="27752"/>
                        <a:pt x="101191" y="31648"/>
                      </a:cubicBezTo>
                      <a:cubicBezTo>
                        <a:pt x="108134" y="42402"/>
                        <a:pt x="118593" y="49515"/>
                        <a:pt x="133454" y="53538"/>
                      </a:cubicBezTo>
                      <a:lnTo>
                        <a:pt x="137815" y="54723"/>
                      </a:lnTo>
                      <a:lnTo>
                        <a:pt x="137815" y="56121"/>
                      </a:lnTo>
                      <a:cubicBezTo>
                        <a:pt x="137815" y="59042"/>
                        <a:pt x="136460" y="64165"/>
                        <a:pt x="134767" y="67595"/>
                      </a:cubicBezTo>
                      <a:cubicBezTo>
                        <a:pt x="133454" y="70305"/>
                        <a:pt x="132311" y="71914"/>
                        <a:pt x="130025" y="74200"/>
                      </a:cubicBezTo>
                      <a:cubicBezTo>
                        <a:pt x="124986" y="79196"/>
                        <a:pt x="119694" y="81144"/>
                        <a:pt x="111310" y="81186"/>
                      </a:cubicBezTo>
                      <a:cubicBezTo>
                        <a:pt x="85609" y="81229"/>
                        <a:pt x="48519" y="91560"/>
                        <a:pt x="21844" y="106125"/>
                      </a:cubicBezTo>
                      <a:cubicBezTo>
                        <a:pt x="19219" y="107565"/>
                        <a:pt x="17017" y="108708"/>
                        <a:pt x="16932" y="108708"/>
                      </a:cubicBezTo>
                      <a:cubicBezTo>
                        <a:pt x="16848" y="108708"/>
                        <a:pt x="16551" y="107988"/>
                        <a:pt x="16340" y="107141"/>
                      </a:cubicBez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9918BC1F-C332-4442-9344-6615CE24272F}"/>
                    </a:ext>
                  </a:extLst>
                </p:cNvPr>
                <p:cNvSpPr/>
                <p:nvPr/>
              </p:nvSpPr>
              <p:spPr>
                <a:xfrm flipV="1">
                  <a:off x="4720068" y="3572916"/>
                  <a:ext cx="18998" cy="30527"/>
                </a:xfrm>
                <a:custGeom>
                  <a:avLst/>
                  <a:gdLst>
                    <a:gd name="connsiteX0" fmla="*/ -5181 w 18998"/>
                    <a:gd name="connsiteY0" fmla="*/ 18273 h 30527"/>
                    <a:gd name="connsiteX1" fmla="*/ -5054 w 18998"/>
                    <a:gd name="connsiteY1" fmla="*/ 7815 h 30527"/>
                    <a:gd name="connsiteX2" fmla="*/ 3838 w 18998"/>
                    <a:gd name="connsiteY2" fmla="*/ 3030 h 30527"/>
                    <a:gd name="connsiteX3" fmla="*/ 13280 w 18998"/>
                    <a:gd name="connsiteY3" fmla="*/ -1796 h 30527"/>
                    <a:gd name="connsiteX4" fmla="*/ 13703 w 18998"/>
                    <a:gd name="connsiteY4" fmla="*/ 8704 h 30527"/>
                    <a:gd name="connsiteX5" fmla="*/ 13576 w 18998"/>
                    <a:gd name="connsiteY5" fmla="*/ 19162 h 30527"/>
                    <a:gd name="connsiteX6" fmla="*/ 4134 w 18998"/>
                    <a:gd name="connsiteY6" fmla="*/ 23947 h 30527"/>
                    <a:gd name="connsiteX7" fmla="*/ -5266 w 18998"/>
                    <a:gd name="connsiteY7" fmla="*/ 28731 h 30527"/>
                    <a:gd name="connsiteX8" fmla="*/ -5181 w 18998"/>
                    <a:gd name="connsiteY8" fmla="*/ 18273 h 30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998" h="30527">
                      <a:moveTo>
                        <a:pt x="-5181" y="18273"/>
                      </a:moveTo>
                      <a:lnTo>
                        <a:pt x="-5054" y="7815"/>
                      </a:lnTo>
                      <a:lnTo>
                        <a:pt x="3838" y="3030"/>
                      </a:lnTo>
                      <a:cubicBezTo>
                        <a:pt x="8749" y="405"/>
                        <a:pt x="12983" y="-1754"/>
                        <a:pt x="13280" y="-1796"/>
                      </a:cubicBezTo>
                      <a:cubicBezTo>
                        <a:pt x="13703" y="-1796"/>
                        <a:pt x="13788" y="448"/>
                        <a:pt x="13703" y="8704"/>
                      </a:cubicBezTo>
                      <a:lnTo>
                        <a:pt x="13576" y="19162"/>
                      </a:lnTo>
                      <a:lnTo>
                        <a:pt x="4134" y="23947"/>
                      </a:lnTo>
                      <a:lnTo>
                        <a:pt x="-5266" y="28731"/>
                      </a:lnTo>
                      <a:lnTo>
                        <a:pt x="-5181" y="18273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B1CC454-13B2-436B-ADCC-35F7CD012849}"/>
                    </a:ext>
                  </a:extLst>
                </p:cNvPr>
                <p:cNvSpPr/>
                <p:nvPr/>
              </p:nvSpPr>
              <p:spPr>
                <a:xfrm flipV="1">
                  <a:off x="4801845" y="3573043"/>
                  <a:ext cx="18920" cy="30400"/>
                </a:xfrm>
                <a:custGeom>
                  <a:avLst/>
                  <a:gdLst>
                    <a:gd name="connsiteX0" fmla="*/ 2294 w 18920"/>
                    <a:gd name="connsiteY0" fmla="*/ 23864 h 30400"/>
                    <a:gd name="connsiteX1" fmla="*/ -7021 w 18920"/>
                    <a:gd name="connsiteY1" fmla="*/ 19164 h 30400"/>
                    <a:gd name="connsiteX2" fmla="*/ -7148 w 18920"/>
                    <a:gd name="connsiteY2" fmla="*/ 8706 h 30400"/>
                    <a:gd name="connsiteX3" fmla="*/ -6809 w 18920"/>
                    <a:gd name="connsiteY3" fmla="*/ -1795 h 30400"/>
                    <a:gd name="connsiteX4" fmla="*/ 11525 w 18920"/>
                    <a:gd name="connsiteY4" fmla="*/ 7901 h 30400"/>
                    <a:gd name="connsiteX5" fmla="*/ 11736 w 18920"/>
                    <a:gd name="connsiteY5" fmla="*/ 18402 h 30400"/>
                    <a:gd name="connsiteX6" fmla="*/ 11609 w 18920"/>
                    <a:gd name="connsiteY6" fmla="*/ 28606 h 30400"/>
                    <a:gd name="connsiteX7" fmla="*/ 2294 w 18920"/>
                    <a:gd name="connsiteY7" fmla="*/ 23864 h 3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20" h="30400">
                      <a:moveTo>
                        <a:pt x="2294" y="23864"/>
                      </a:moveTo>
                      <a:lnTo>
                        <a:pt x="-7021" y="19164"/>
                      </a:lnTo>
                      <a:lnTo>
                        <a:pt x="-7148" y="8706"/>
                      </a:lnTo>
                      <a:cubicBezTo>
                        <a:pt x="-7232" y="1508"/>
                        <a:pt x="-7105" y="-1795"/>
                        <a:pt x="-6809" y="-1795"/>
                      </a:cubicBezTo>
                      <a:cubicBezTo>
                        <a:pt x="-6343" y="-1795"/>
                        <a:pt x="10932" y="7351"/>
                        <a:pt x="11525" y="7901"/>
                      </a:cubicBezTo>
                      <a:cubicBezTo>
                        <a:pt x="11694" y="8070"/>
                        <a:pt x="11779" y="12813"/>
                        <a:pt x="11736" y="18402"/>
                      </a:cubicBezTo>
                      <a:lnTo>
                        <a:pt x="11609" y="28606"/>
                      </a:lnTo>
                      <a:lnTo>
                        <a:pt x="2294" y="23864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A69B933-51E3-4731-9087-C5ACDBD949DF}"/>
                    </a:ext>
                  </a:extLst>
                </p:cNvPr>
                <p:cNvSpPr/>
                <p:nvPr/>
              </p:nvSpPr>
              <p:spPr>
                <a:xfrm flipV="1">
                  <a:off x="4745049" y="3583120"/>
                  <a:ext cx="22440" cy="21805"/>
                </a:xfrm>
                <a:custGeom>
                  <a:avLst/>
                  <a:gdLst>
                    <a:gd name="connsiteX0" fmla="*/ -5804 w 22440"/>
                    <a:gd name="connsiteY0" fmla="*/ 9267 h 21805"/>
                    <a:gd name="connsiteX1" fmla="*/ -5677 w 22440"/>
                    <a:gd name="connsiteY1" fmla="*/ -1657 h 21805"/>
                    <a:gd name="connsiteX2" fmla="*/ 5331 w 22440"/>
                    <a:gd name="connsiteY2" fmla="*/ -1657 h 21805"/>
                    <a:gd name="connsiteX3" fmla="*/ 16340 w 22440"/>
                    <a:gd name="connsiteY3" fmla="*/ -1657 h 21805"/>
                    <a:gd name="connsiteX4" fmla="*/ 16467 w 22440"/>
                    <a:gd name="connsiteY4" fmla="*/ 9267 h 21805"/>
                    <a:gd name="connsiteX5" fmla="*/ 16552 w 22440"/>
                    <a:gd name="connsiteY5" fmla="*/ 20149 h 21805"/>
                    <a:gd name="connsiteX6" fmla="*/ 5331 w 22440"/>
                    <a:gd name="connsiteY6" fmla="*/ 20149 h 21805"/>
                    <a:gd name="connsiteX7" fmla="*/ -5889 w 22440"/>
                    <a:gd name="connsiteY7" fmla="*/ 20149 h 21805"/>
                    <a:gd name="connsiteX8" fmla="*/ -5804 w 22440"/>
                    <a:gd name="connsiteY8" fmla="*/ 9267 h 2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440" h="21805">
                      <a:moveTo>
                        <a:pt x="-5804" y="9267"/>
                      </a:moveTo>
                      <a:lnTo>
                        <a:pt x="-5677" y="-1657"/>
                      </a:lnTo>
                      <a:lnTo>
                        <a:pt x="5331" y="-1657"/>
                      </a:lnTo>
                      <a:lnTo>
                        <a:pt x="16340" y="-1657"/>
                      </a:lnTo>
                      <a:lnTo>
                        <a:pt x="16467" y="9267"/>
                      </a:lnTo>
                      <a:lnTo>
                        <a:pt x="16552" y="20149"/>
                      </a:lnTo>
                      <a:lnTo>
                        <a:pt x="5331" y="20149"/>
                      </a:lnTo>
                      <a:lnTo>
                        <a:pt x="-5889" y="20149"/>
                      </a:lnTo>
                      <a:lnTo>
                        <a:pt x="-5804" y="9267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1D75B45-ECF9-494E-BA14-0002A82DE5E5}"/>
                    </a:ext>
                  </a:extLst>
                </p:cNvPr>
                <p:cNvSpPr/>
                <p:nvPr/>
              </p:nvSpPr>
              <p:spPr>
                <a:xfrm flipV="1">
                  <a:off x="4773418" y="3583120"/>
                  <a:ext cx="22440" cy="21805"/>
                </a:xfrm>
                <a:custGeom>
                  <a:avLst/>
                  <a:gdLst>
                    <a:gd name="connsiteX0" fmla="*/ -6466 w 22440"/>
                    <a:gd name="connsiteY0" fmla="*/ 9267 h 21805"/>
                    <a:gd name="connsiteX1" fmla="*/ -6339 w 22440"/>
                    <a:gd name="connsiteY1" fmla="*/ -1657 h 21805"/>
                    <a:gd name="connsiteX2" fmla="*/ 4669 w 22440"/>
                    <a:gd name="connsiteY2" fmla="*/ -1657 h 21805"/>
                    <a:gd name="connsiteX3" fmla="*/ 15678 w 22440"/>
                    <a:gd name="connsiteY3" fmla="*/ -1657 h 21805"/>
                    <a:gd name="connsiteX4" fmla="*/ 15805 w 22440"/>
                    <a:gd name="connsiteY4" fmla="*/ 9267 h 21805"/>
                    <a:gd name="connsiteX5" fmla="*/ 15890 w 22440"/>
                    <a:gd name="connsiteY5" fmla="*/ 20149 h 21805"/>
                    <a:gd name="connsiteX6" fmla="*/ 4669 w 22440"/>
                    <a:gd name="connsiteY6" fmla="*/ 20149 h 21805"/>
                    <a:gd name="connsiteX7" fmla="*/ -6551 w 22440"/>
                    <a:gd name="connsiteY7" fmla="*/ 20149 h 21805"/>
                    <a:gd name="connsiteX8" fmla="*/ -6466 w 22440"/>
                    <a:gd name="connsiteY8" fmla="*/ 9267 h 2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440" h="21805">
                      <a:moveTo>
                        <a:pt x="-6466" y="9267"/>
                      </a:moveTo>
                      <a:lnTo>
                        <a:pt x="-6339" y="-1657"/>
                      </a:lnTo>
                      <a:lnTo>
                        <a:pt x="4669" y="-1657"/>
                      </a:lnTo>
                      <a:lnTo>
                        <a:pt x="15678" y="-1657"/>
                      </a:lnTo>
                      <a:lnTo>
                        <a:pt x="15805" y="9267"/>
                      </a:lnTo>
                      <a:lnTo>
                        <a:pt x="15890" y="20149"/>
                      </a:lnTo>
                      <a:lnTo>
                        <a:pt x="4669" y="20149"/>
                      </a:lnTo>
                      <a:lnTo>
                        <a:pt x="-6551" y="20149"/>
                      </a:lnTo>
                      <a:lnTo>
                        <a:pt x="-6466" y="9267"/>
                      </a:lnTo>
                      <a:close/>
                    </a:path>
                  </a:pathLst>
                </a:custGeom>
                <a:solidFill>
                  <a:srgbClr val="108042"/>
                </a:solidFill>
                <a:ln w="337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A"/>
                </a:p>
              </p:txBody>
            </p:sp>
          </p:grp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F27883-1AAD-4E16-BF07-74F69C08511D}"/>
                </a:ext>
              </a:extLst>
            </p:cNvPr>
            <p:cNvSpPr/>
            <p:nvPr/>
          </p:nvSpPr>
          <p:spPr>
            <a:xfrm>
              <a:off x="4120102" y="2995430"/>
              <a:ext cx="1300705" cy="867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9F77A45-05FB-4DCE-BE8C-3B6A9626BCFD}"/>
              </a:ext>
            </a:extLst>
          </p:cNvPr>
          <p:cNvSpPr txBox="1"/>
          <p:nvPr/>
        </p:nvSpPr>
        <p:spPr>
          <a:xfrm>
            <a:off x="1772181" y="3900531"/>
            <a:ext cx="243040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400" dirty="0">
                <a:latin typeface="Bierstadt"/>
              </a:rPr>
              <a:t>Requested </a:t>
            </a:r>
            <a:r>
              <a:rPr lang="en-CA" sz="2400" dirty="0"/>
              <a:t>Doses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AA20EB8-2E42-4DC6-90F9-C66E1A208BF3}"/>
              </a:ext>
            </a:extLst>
          </p:cNvPr>
          <p:cNvSpPr txBox="1"/>
          <p:nvPr/>
        </p:nvSpPr>
        <p:spPr>
          <a:xfrm>
            <a:off x="1772181" y="5323775"/>
            <a:ext cx="178183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2400" dirty="0">
                <a:latin typeface="Bierstadt"/>
              </a:rPr>
              <a:t>Allocation 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BD5410-C302-493A-8E63-527B01B57497}"/>
              </a:ext>
            </a:extLst>
          </p:cNvPr>
          <p:cNvSpPr txBox="1"/>
          <p:nvPr/>
        </p:nvSpPr>
        <p:spPr>
          <a:xfrm>
            <a:off x="5180608" y="4612153"/>
            <a:ext cx="6030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4M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944E83-73EA-4815-86BD-7A33C5898AAB}"/>
              </a:ext>
            </a:extLst>
          </p:cNvPr>
          <p:cNvSpPr txBox="1"/>
          <p:nvPr/>
        </p:nvSpPr>
        <p:spPr>
          <a:xfrm>
            <a:off x="5171544" y="5323775"/>
            <a:ext cx="6030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3M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B9F8A9-AE32-4368-B46D-A2844E5BDAF3}"/>
              </a:ext>
            </a:extLst>
          </p:cNvPr>
          <p:cNvSpPr txBox="1"/>
          <p:nvPr/>
        </p:nvSpPr>
        <p:spPr>
          <a:xfrm>
            <a:off x="5114082" y="3907680"/>
            <a:ext cx="75854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10M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432A887-C892-46D2-BE88-4EC6967B8B08}"/>
              </a:ext>
            </a:extLst>
          </p:cNvPr>
          <p:cNvSpPr txBox="1"/>
          <p:nvPr/>
        </p:nvSpPr>
        <p:spPr>
          <a:xfrm>
            <a:off x="7827488" y="4612153"/>
            <a:ext cx="60304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2M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A462BC-E0D5-4680-9956-8AE98CD67708}"/>
              </a:ext>
            </a:extLst>
          </p:cNvPr>
          <p:cNvSpPr txBox="1"/>
          <p:nvPr/>
        </p:nvSpPr>
        <p:spPr>
          <a:xfrm>
            <a:off x="7827487" y="5323775"/>
            <a:ext cx="60304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3M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E8BEE5B-89C6-49C7-925B-112CD16D9140}"/>
              </a:ext>
            </a:extLst>
          </p:cNvPr>
          <p:cNvSpPr txBox="1"/>
          <p:nvPr/>
        </p:nvSpPr>
        <p:spPr>
          <a:xfrm>
            <a:off x="7827486" y="3907680"/>
            <a:ext cx="60305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2400" dirty="0">
                <a:latin typeface="Bierstadt"/>
              </a:rPr>
              <a:t>5M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0FE12D-EE53-4C6D-84C2-872C880869FD}"/>
              </a:ext>
            </a:extLst>
          </p:cNvPr>
          <p:cNvCxnSpPr/>
          <p:nvPr/>
        </p:nvCxnSpPr>
        <p:spPr>
          <a:xfrm>
            <a:off x="1875934" y="4506012"/>
            <a:ext cx="68605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9A82573-4580-4059-8831-B0C9872CFB9D}"/>
              </a:ext>
            </a:extLst>
          </p:cNvPr>
          <p:cNvCxnSpPr/>
          <p:nvPr/>
        </p:nvCxnSpPr>
        <p:spPr>
          <a:xfrm>
            <a:off x="1875934" y="5213022"/>
            <a:ext cx="68605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991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84EB46A-30D7-4C41-B569-6357FEA3E8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2593" y="1173410"/>
                <a:ext cx="10898171" cy="4681582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Which of the following policies for vaccine distribution do you think is the fairest?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A" dirty="0"/>
                  <a:t> = #doses requested by country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A" dirty="0"/>
                  <a:t> = #doses allocated to country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marL="45720" indent="0">
                  <a:buNone/>
                </a:pPr>
                <a:r>
                  <a:rPr lang="en-US" b="1" dirty="0"/>
                  <a:t>Policy 1:</a:t>
                </a:r>
                <a:r>
                  <a:rPr lang="en-US" dirty="0"/>
                  <a:t> Maximize the total number of doses allocated,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45720" indent="0">
                  <a:spcBef>
                    <a:spcPts val="1800"/>
                  </a:spcBef>
                  <a:buNone/>
                </a:pPr>
                <a:r>
                  <a:rPr lang="en-US" b="1" dirty="0"/>
                  <a:t>Policy 2:</a:t>
                </a:r>
                <a:r>
                  <a:rPr lang="en-US" dirty="0"/>
                  <a:t> Maximize the minimum number of doses allocated,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 marL="45720" indent="0">
                  <a:spcBef>
                    <a:spcPts val="1800"/>
                  </a:spcBef>
                  <a:buNone/>
                </a:pPr>
                <a:r>
                  <a:rPr lang="en-US" b="1" dirty="0"/>
                  <a:t>Policy 3:</a:t>
                </a:r>
                <a:r>
                  <a:rPr lang="en-US" dirty="0"/>
                  <a:t> Maximize the total fractions of demands satisfied,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type m:val="skw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dirty="0"/>
              </a:p>
              <a:p>
                <a:pPr marL="45720" indent="0">
                  <a:spcBef>
                    <a:spcPts val="1800"/>
                  </a:spcBef>
                  <a:buNone/>
                </a:pPr>
                <a:r>
                  <a:rPr lang="en-US" b="1" dirty="0"/>
                  <a:t>Policy 4:</a:t>
                </a:r>
                <a:r>
                  <a:rPr lang="en-US" dirty="0"/>
                  <a:t> Maximize the minimum fraction of demands satisfied,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f>
                          <m:fPr>
                            <m:type m:val="skw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45720" indent="0">
                  <a:spcBef>
                    <a:spcPts val="1800"/>
                  </a:spcBef>
                  <a:buNone/>
                </a:pPr>
                <a:r>
                  <a:rPr lang="en-US" b="1" dirty="0"/>
                  <a:t>Policy 5:</a:t>
                </a:r>
                <a:r>
                  <a:rPr lang="en-US" dirty="0"/>
                  <a:t> For a reasonable threshold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, maximize the total number of doses allocated subject to each country receiving at least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doses (maximize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)</a:t>
                </a: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84EB46A-30D7-4C41-B569-6357FEA3E8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2593" y="1173410"/>
                <a:ext cx="10898171" cy="4681582"/>
              </a:xfrm>
              <a:blipFill>
                <a:blip r:embed="rId3"/>
                <a:stretch>
                  <a:fillRect l="-391" t="-1823" b="-19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Poll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4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80C2-E3AA-453F-8DDC-A6ED4812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71790-AB2F-4AAD-95A3-E3A32912191F}"/>
              </a:ext>
            </a:extLst>
          </p:cNvPr>
          <p:cNvSpPr txBox="1"/>
          <p:nvPr/>
        </p:nvSpPr>
        <p:spPr>
          <a:xfrm>
            <a:off x="3920337" y="2941440"/>
            <a:ext cx="434118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sz="3600" dirty="0">
                <a:latin typeface="Bierstadt"/>
              </a:rPr>
              <a:t>Concluding Remarks</a:t>
            </a:r>
            <a:endParaRPr lang="en-CA" sz="3600">
              <a:latin typeface="Bierstad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95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B34A-BA91-4421-9CC5-F69A5E42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Designing an Ethical Algorithm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17016-8007-4022-ACF7-A3C9AD20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A994-5952-47B0-B037-06A6E09528CC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B61A13-B773-4971-987F-E3ECA5007B2B}"/>
              </a:ext>
            </a:extLst>
          </p:cNvPr>
          <p:cNvGrpSpPr/>
          <p:nvPr/>
        </p:nvGrpSpPr>
        <p:grpSpPr>
          <a:xfrm>
            <a:off x="1780135" y="1593907"/>
            <a:ext cx="3824774" cy="1188204"/>
            <a:chOff x="1452464" y="1537464"/>
            <a:chExt cx="3824774" cy="1188204"/>
          </a:xfrm>
        </p:grpSpPr>
        <p:sp>
          <p:nvSpPr>
            <p:cNvPr id="9" name="사각형: 둥근 모서리 2">
              <a:extLst>
                <a:ext uri="{FF2B5EF4-FFF2-40B4-BE49-F238E27FC236}">
                  <a16:creationId xmlns:a16="http://schemas.microsoft.com/office/drawing/2014/main" id="{2B5DCA7F-1CB5-47C1-8931-8E774F89C269}"/>
                </a:ext>
              </a:extLst>
            </p:cNvPr>
            <p:cNvSpPr/>
            <p:nvPr/>
          </p:nvSpPr>
          <p:spPr>
            <a:xfrm>
              <a:off x="1695094" y="1537464"/>
              <a:ext cx="3582144" cy="1188204"/>
            </a:xfrm>
            <a:prstGeom prst="roundRect">
              <a:avLst>
                <a:gd name="adj" fmla="val 9524"/>
              </a:avLst>
            </a:prstGeom>
            <a:solidFill>
              <a:srgbClr val="FAB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사각형: 둥근 모서리 1">
              <a:extLst>
                <a:ext uri="{FF2B5EF4-FFF2-40B4-BE49-F238E27FC236}">
                  <a16:creationId xmlns:a16="http://schemas.microsoft.com/office/drawing/2014/main" id="{555406DD-9578-4B3B-AFB3-0D0C9AFC022C}"/>
                </a:ext>
              </a:extLst>
            </p:cNvPr>
            <p:cNvSpPr/>
            <p:nvPr/>
          </p:nvSpPr>
          <p:spPr>
            <a:xfrm>
              <a:off x="1452464" y="1693129"/>
              <a:ext cx="527540" cy="5275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AB3B9"/>
              </a:solidFill>
            </a:ln>
            <a:effectLst>
              <a:outerShdw blurRad="12700" dist="254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 dirty="0">
                  <a:solidFill>
                    <a:srgbClr val="FAB3B9"/>
                  </a:solidFill>
                  <a:cs typeface="Arial" panose="020B0604020202020204" pitchFamily="34" charset="0"/>
                </a:rPr>
                <a:t>1</a:t>
              </a:r>
              <a:endParaRPr lang="ko-KR" altLang="en-US" sz="2400" b="1" dirty="0">
                <a:solidFill>
                  <a:srgbClr val="FAB3B9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" name="그룹 7">
              <a:extLst>
                <a:ext uri="{FF2B5EF4-FFF2-40B4-BE49-F238E27FC236}">
                  <a16:creationId xmlns:a16="http://schemas.microsoft.com/office/drawing/2014/main" id="{B0BE5297-571F-4816-81A9-4BF3DAD0E941}"/>
                </a:ext>
              </a:extLst>
            </p:cNvPr>
            <p:cNvGrpSpPr/>
            <p:nvPr/>
          </p:nvGrpSpPr>
          <p:grpSpPr>
            <a:xfrm>
              <a:off x="2286292" y="1693129"/>
              <a:ext cx="2905452" cy="845444"/>
              <a:chOff x="1941094" y="2915327"/>
              <a:chExt cx="2905452" cy="845444"/>
            </a:xfrm>
          </p:grpSpPr>
          <p:sp>
            <p:nvSpPr>
              <p:cNvPr id="41" name="TextBox 107">
                <a:extLst>
                  <a:ext uri="{FF2B5EF4-FFF2-40B4-BE49-F238E27FC236}">
                    <a16:creationId xmlns:a16="http://schemas.microsoft.com/office/drawing/2014/main" id="{5D403AFE-BA86-4450-8865-1DA9B5778D81}"/>
                  </a:ext>
                </a:extLst>
              </p:cNvPr>
              <p:cNvSpPr txBox="1"/>
              <p:nvPr/>
            </p:nvSpPr>
            <p:spPr>
              <a:xfrm>
                <a:off x="1941094" y="3300004"/>
                <a:ext cx="2742908" cy="46076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200" dirty="0">
                    <a:solidFill>
                      <a:schemeClr val="tx1">
                        <a:alpha val="65000"/>
                      </a:schemeClr>
                    </a:solidFill>
                    <a:ea typeface="맑은 고딕" panose="020B0503020000020004" pitchFamily="50" charset="-127"/>
                  </a:rPr>
                  <a:t>Pay attention to primary vs secondary stakeholders</a:t>
                </a:r>
                <a:endParaRPr lang="ko-KR" altLang="en-US" sz="1200" dirty="0">
                  <a:solidFill>
                    <a:schemeClr val="tx1">
                      <a:alpha val="65000"/>
                    </a:schemeClr>
                  </a:soli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42" name="TextBox 108">
                <a:extLst>
                  <a:ext uri="{FF2B5EF4-FFF2-40B4-BE49-F238E27FC236}">
                    <a16:creationId xmlns:a16="http://schemas.microsoft.com/office/drawing/2014/main" id="{21004421-C905-41F3-BC90-7C5227BC2F14}"/>
                  </a:ext>
                </a:extLst>
              </p:cNvPr>
              <p:cNvSpPr txBox="1"/>
              <p:nvPr/>
            </p:nvSpPr>
            <p:spPr>
              <a:xfrm>
                <a:off x="1941094" y="2915327"/>
                <a:ext cx="29054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ko-KR" sz="1600" b="1" dirty="0">
                    <a:ea typeface="맑은 고딕" panose="020B0503020000020004" pitchFamily="50" charset="-127"/>
                    <a:cs typeface="Arial" panose="020B0604020202020204" pitchFamily="34" charset="0"/>
                  </a:rPr>
                  <a:t>IDENTIFY STAKEHOLDERS</a:t>
                </a:r>
                <a:endParaRPr lang="ko-KR" altLang="en-US" sz="1600" b="1" dirty="0"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3071F7A-40BD-473E-B2D3-77B7545395E4}"/>
              </a:ext>
            </a:extLst>
          </p:cNvPr>
          <p:cNvGrpSpPr/>
          <p:nvPr/>
        </p:nvGrpSpPr>
        <p:grpSpPr>
          <a:xfrm>
            <a:off x="6587090" y="1593907"/>
            <a:ext cx="3824774" cy="1188204"/>
            <a:chOff x="1452464" y="1537464"/>
            <a:chExt cx="3824774" cy="1188204"/>
          </a:xfrm>
        </p:grpSpPr>
        <p:sp>
          <p:nvSpPr>
            <p:cNvPr id="107" name="사각형: 둥근 모서리 2">
              <a:extLst>
                <a:ext uri="{FF2B5EF4-FFF2-40B4-BE49-F238E27FC236}">
                  <a16:creationId xmlns:a16="http://schemas.microsoft.com/office/drawing/2014/main" id="{A00D20B3-F007-4011-9C73-BD39113FECFB}"/>
                </a:ext>
              </a:extLst>
            </p:cNvPr>
            <p:cNvSpPr/>
            <p:nvPr/>
          </p:nvSpPr>
          <p:spPr>
            <a:xfrm>
              <a:off x="1695094" y="1537464"/>
              <a:ext cx="3582144" cy="1188204"/>
            </a:xfrm>
            <a:prstGeom prst="roundRect">
              <a:avLst>
                <a:gd name="adj" fmla="val 9524"/>
              </a:avLst>
            </a:prstGeom>
            <a:solidFill>
              <a:srgbClr val="B0B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사각형: 둥근 모서리 1">
              <a:extLst>
                <a:ext uri="{FF2B5EF4-FFF2-40B4-BE49-F238E27FC236}">
                  <a16:creationId xmlns:a16="http://schemas.microsoft.com/office/drawing/2014/main" id="{3A9DDEFE-3AD7-4F83-A099-4BA0FAEA585F}"/>
                </a:ext>
              </a:extLst>
            </p:cNvPr>
            <p:cNvSpPr/>
            <p:nvPr/>
          </p:nvSpPr>
          <p:spPr>
            <a:xfrm>
              <a:off x="1452464" y="1693129"/>
              <a:ext cx="527540" cy="5275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B0BFD4"/>
              </a:solidFill>
            </a:ln>
            <a:effectLst>
              <a:outerShdw blurRad="12700" dist="254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 dirty="0">
                  <a:solidFill>
                    <a:srgbClr val="B0BFD4"/>
                  </a:solidFill>
                  <a:cs typeface="Arial" panose="020B0604020202020204" pitchFamily="34" charset="0"/>
                </a:rPr>
                <a:t>2</a:t>
              </a:r>
              <a:endParaRPr lang="ko-KR" altLang="en-US" sz="2400" b="1" dirty="0">
                <a:solidFill>
                  <a:srgbClr val="B0BFD4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9" name="그룹 7">
              <a:extLst>
                <a:ext uri="{FF2B5EF4-FFF2-40B4-BE49-F238E27FC236}">
                  <a16:creationId xmlns:a16="http://schemas.microsoft.com/office/drawing/2014/main" id="{114F68EE-3438-4743-9EFF-5C1BE847A7D1}"/>
                </a:ext>
              </a:extLst>
            </p:cNvPr>
            <p:cNvGrpSpPr/>
            <p:nvPr/>
          </p:nvGrpSpPr>
          <p:grpSpPr>
            <a:xfrm>
              <a:off x="2286292" y="1693129"/>
              <a:ext cx="2905452" cy="845444"/>
              <a:chOff x="1941094" y="2915327"/>
              <a:chExt cx="2905452" cy="845444"/>
            </a:xfrm>
          </p:grpSpPr>
          <p:sp>
            <p:nvSpPr>
              <p:cNvPr id="110" name="TextBox 107">
                <a:extLst>
                  <a:ext uri="{FF2B5EF4-FFF2-40B4-BE49-F238E27FC236}">
                    <a16:creationId xmlns:a16="http://schemas.microsoft.com/office/drawing/2014/main" id="{41B63DC9-AC55-4088-A538-1FCB6C709C88}"/>
                  </a:ext>
                </a:extLst>
              </p:cNvPr>
              <p:cNvSpPr txBox="1"/>
              <p:nvPr/>
            </p:nvSpPr>
            <p:spPr>
              <a:xfrm>
                <a:off x="1941094" y="3300004"/>
                <a:ext cx="2742908" cy="46076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200" dirty="0">
                    <a:solidFill>
                      <a:schemeClr val="tx1">
                        <a:alpha val="65000"/>
                      </a:schemeClr>
                    </a:solidFill>
                    <a:ea typeface="맑은 고딕" panose="020B0503020000020004" pitchFamily="50" charset="-127"/>
                  </a:rPr>
                  <a:t>Elicit them directly (e.g., focus groups) or learn from data</a:t>
                </a:r>
                <a:endParaRPr lang="ko-KR" altLang="en-US" sz="1200" dirty="0">
                  <a:solidFill>
                    <a:schemeClr val="tx1">
                      <a:alpha val="65000"/>
                    </a:schemeClr>
                  </a:soli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111" name="TextBox 108">
                <a:extLst>
                  <a:ext uri="{FF2B5EF4-FFF2-40B4-BE49-F238E27FC236}">
                    <a16:creationId xmlns:a16="http://schemas.microsoft.com/office/drawing/2014/main" id="{3897D3FB-F10C-4578-B2F8-50EC15E1F786}"/>
                  </a:ext>
                </a:extLst>
              </p:cNvPr>
              <p:cNvSpPr txBox="1"/>
              <p:nvPr/>
            </p:nvSpPr>
            <p:spPr>
              <a:xfrm>
                <a:off x="1941094" y="2915327"/>
                <a:ext cx="29054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ko-KR" sz="1600" b="1" dirty="0">
                    <a:ea typeface="맑은 고딕" panose="020B0503020000020004" pitchFamily="50" charset="-127"/>
                    <a:cs typeface="Arial" panose="020B0604020202020204" pitchFamily="34" charset="0"/>
                  </a:rPr>
                  <a:t>LEARN THEIR NEEDS</a:t>
                </a:r>
                <a:endParaRPr lang="ko-KR" altLang="en-US" sz="1600" b="1" dirty="0"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A47A4B4-EAFC-443D-831D-1199C4BC8DD0}"/>
              </a:ext>
            </a:extLst>
          </p:cNvPr>
          <p:cNvGrpSpPr/>
          <p:nvPr/>
        </p:nvGrpSpPr>
        <p:grpSpPr>
          <a:xfrm>
            <a:off x="1780135" y="3033600"/>
            <a:ext cx="3824774" cy="1188204"/>
            <a:chOff x="1452464" y="1537464"/>
            <a:chExt cx="3824774" cy="1188204"/>
          </a:xfrm>
        </p:grpSpPr>
        <p:sp>
          <p:nvSpPr>
            <p:cNvPr id="113" name="사각형: 둥근 모서리 2">
              <a:extLst>
                <a:ext uri="{FF2B5EF4-FFF2-40B4-BE49-F238E27FC236}">
                  <a16:creationId xmlns:a16="http://schemas.microsoft.com/office/drawing/2014/main" id="{EF9501B7-8FC3-43A0-AA88-97F420F2D22D}"/>
                </a:ext>
              </a:extLst>
            </p:cNvPr>
            <p:cNvSpPr/>
            <p:nvPr/>
          </p:nvSpPr>
          <p:spPr>
            <a:xfrm>
              <a:off x="1695094" y="1537464"/>
              <a:ext cx="3582144" cy="1188204"/>
            </a:xfrm>
            <a:prstGeom prst="roundRect">
              <a:avLst>
                <a:gd name="adj" fmla="val 9524"/>
              </a:avLst>
            </a:prstGeom>
            <a:solidFill>
              <a:srgbClr val="BE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4" name="사각형: 둥근 모서리 1">
              <a:extLst>
                <a:ext uri="{FF2B5EF4-FFF2-40B4-BE49-F238E27FC236}">
                  <a16:creationId xmlns:a16="http://schemas.microsoft.com/office/drawing/2014/main" id="{AC0F7A69-B6DB-4AB9-B76B-25DF4E358915}"/>
                </a:ext>
              </a:extLst>
            </p:cNvPr>
            <p:cNvSpPr/>
            <p:nvPr/>
          </p:nvSpPr>
          <p:spPr>
            <a:xfrm>
              <a:off x="1452464" y="1693129"/>
              <a:ext cx="527540" cy="5275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BEDFD6"/>
              </a:solidFill>
            </a:ln>
            <a:effectLst>
              <a:outerShdw blurRad="12700" dist="254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 dirty="0">
                  <a:solidFill>
                    <a:srgbClr val="BEDFD6"/>
                  </a:solidFill>
                  <a:cs typeface="Arial" panose="020B0604020202020204" pitchFamily="34" charset="0"/>
                </a:rPr>
                <a:t>3</a:t>
              </a:r>
              <a:endParaRPr lang="ko-KR" altLang="en-US" sz="2400" b="1" dirty="0">
                <a:solidFill>
                  <a:srgbClr val="BEDFD6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15" name="그룹 7">
              <a:extLst>
                <a:ext uri="{FF2B5EF4-FFF2-40B4-BE49-F238E27FC236}">
                  <a16:creationId xmlns:a16="http://schemas.microsoft.com/office/drawing/2014/main" id="{6B483028-6F9F-4A63-A347-540A00101955}"/>
                </a:ext>
              </a:extLst>
            </p:cNvPr>
            <p:cNvGrpSpPr/>
            <p:nvPr/>
          </p:nvGrpSpPr>
          <p:grpSpPr>
            <a:xfrm>
              <a:off x="2286292" y="1693129"/>
              <a:ext cx="2905452" cy="845444"/>
              <a:chOff x="1941094" y="2915327"/>
              <a:chExt cx="2905452" cy="845444"/>
            </a:xfrm>
          </p:grpSpPr>
          <p:sp>
            <p:nvSpPr>
              <p:cNvPr id="116" name="TextBox 107">
                <a:extLst>
                  <a:ext uri="{FF2B5EF4-FFF2-40B4-BE49-F238E27FC236}">
                    <a16:creationId xmlns:a16="http://schemas.microsoft.com/office/drawing/2014/main" id="{8D98FBBE-E3EF-4EF6-B4D5-E4DBA730868E}"/>
                  </a:ext>
                </a:extLst>
              </p:cNvPr>
              <p:cNvSpPr txBox="1"/>
              <p:nvPr/>
            </p:nvSpPr>
            <p:spPr>
              <a:xfrm>
                <a:off x="1941094" y="3300004"/>
                <a:ext cx="2742908" cy="46076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200" dirty="0">
                    <a:solidFill>
                      <a:schemeClr val="tx1">
                        <a:alpha val="65000"/>
                      </a:schemeClr>
                    </a:solidFill>
                    <a:ea typeface="맑은 고딕" panose="020B0503020000020004" pitchFamily="50" charset="-127"/>
                  </a:rPr>
                  <a:t>Find a good balance between the needs of different stakeholders</a:t>
                </a:r>
                <a:endParaRPr lang="ko-KR" altLang="en-US" sz="1200" dirty="0">
                  <a:solidFill>
                    <a:schemeClr val="tx1">
                      <a:alpha val="65000"/>
                    </a:schemeClr>
                  </a:soli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117" name="TextBox 108">
                <a:extLst>
                  <a:ext uri="{FF2B5EF4-FFF2-40B4-BE49-F238E27FC236}">
                    <a16:creationId xmlns:a16="http://schemas.microsoft.com/office/drawing/2014/main" id="{3347FB60-435B-4BAF-A9A0-5512C5D81C5A}"/>
                  </a:ext>
                </a:extLst>
              </p:cNvPr>
              <p:cNvSpPr txBox="1"/>
              <p:nvPr/>
            </p:nvSpPr>
            <p:spPr>
              <a:xfrm>
                <a:off x="1941094" y="2915327"/>
                <a:ext cx="29054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ko-KR" sz="1600" b="1" dirty="0">
                    <a:ea typeface="맑은 고딕" panose="020B0503020000020004" pitchFamily="50" charset="-127"/>
                    <a:cs typeface="Arial" panose="020B0604020202020204" pitchFamily="34" charset="0"/>
                  </a:rPr>
                  <a:t>SET THE SYSTEM GOALS</a:t>
                </a:r>
                <a:endParaRPr lang="ko-KR" altLang="en-US" sz="1600" b="1" dirty="0"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C7D849-E382-4F8D-BBEA-6393D87A7049}"/>
              </a:ext>
            </a:extLst>
          </p:cNvPr>
          <p:cNvGrpSpPr/>
          <p:nvPr/>
        </p:nvGrpSpPr>
        <p:grpSpPr>
          <a:xfrm>
            <a:off x="6587090" y="3033600"/>
            <a:ext cx="3824774" cy="1188204"/>
            <a:chOff x="1452464" y="1537464"/>
            <a:chExt cx="3824774" cy="1188204"/>
          </a:xfrm>
        </p:grpSpPr>
        <p:sp>
          <p:nvSpPr>
            <p:cNvPr id="119" name="사각형: 둥근 모서리 2">
              <a:extLst>
                <a:ext uri="{FF2B5EF4-FFF2-40B4-BE49-F238E27FC236}">
                  <a16:creationId xmlns:a16="http://schemas.microsoft.com/office/drawing/2014/main" id="{AE054CAB-53FB-45C7-A6CC-D20037EEBDD6}"/>
                </a:ext>
              </a:extLst>
            </p:cNvPr>
            <p:cNvSpPr/>
            <p:nvPr/>
          </p:nvSpPr>
          <p:spPr>
            <a:xfrm>
              <a:off x="1695094" y="1537464"/>
              <a:ext cx="3582144" cy="1188204"/>
            </a:xfrm>
            <a:prstGeom prst="roundRect">
              <a:avLst>
                <a:gd name="adj" fmla="val 9524"/>
              </a:avLst>
            </a:prstGeom>
            <a:solidFill>
              <a:srgbClr val="E7C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0" name="사각형: 둥근 모서리 1">
              <a:extLst>
                <a:ext uri="{FF2B5EF4-FFF2-40B4-BE49-F238E27FC236}">
                  <a16:creationId xmlns:a16="http://schemas.microsoft.com/office/drawing/2014/main" id="{22C33CDE-66C9-404B-815F-2D785D909C29}"/>
                </a:ext>
              </a:extLst>
            </p:cNvPr>
            <p:cNvSpPr/>
            <p:nvPr/>
          </p:nvSpPr>
          <p:spPr>
            <a:xfrm>
              <a:off x="1452464" y="1693129"/>
              <a:ext cx="527540" cy="5275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C1CE"/>
              </a:solidFill>
            </a:ln>
            <a:effectLst>
              <a:outerShdw blurRad="12700" dist="254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 dirty="0">
                  <a:solidFill>
                    <a:srgbClr val="E7C1CE"/>
                  </a:solidFill>
                  <a:cs typeface="Arial" panose="020B0604020202020204" pitchFamily="34" charset="0"/>
                </a:rPr>
                <a:t>4</a:t>
              </a:r>
              <a:endParaRPr lang="ko-KR" altLang="en-US" sz="2400" b="1" dirty="0">
                <a:solidFill>
                  <a:srgbClr val="E7C1CE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1" name="그룹 7">
              <a:extLst>
                <a:ext uri="{FF2B5EF4-FFF2-40B4-BE49-F238E27FC236}">
                  <a16:creationId xmlns:a16="http://schemas.microsoft.com/office/drawing/2014/main" id="{E7708AA7-222E-43AC-8141-BA31DAF38F7B}"/>
                </a:ext>
              </a:extLst>
            </p:cNvPr>
            <p:cNvGrpSpPr/>
            <p:nvPr/>
          </p:nvGrpSpPr>
          <p:grpSpPr>
            <a:xfrm>
              <a:off x="2286292" y="1693129"/>
              <a:ext cx="2905452" cy="845444"/>
              <a:chOff x="1941094" y="2915327"/>
              <a:chExt cx="2905452" cy="845444"/>
            </a:xfrm>
          </p:grpSpPr>
          <p:sp>
            <p:nvSpPr>
              <p:cNvPr id="122" name="TextBox 107">
                <a:extLst>
                  <a:ext uri="{FF2B5EF4-FFF2-40B4-BE49-F238E27FC236}">
                    <a16:creationId xmlns:a16="http://schemas.microsoft.com/office/drawing/2014/main" id="{6C4EFF31-E329-45F1-BC4C-AB0F578745EE}"/>
                  </a:ext>
                </a:extLst>
              </p:cNvPr>
              <p:cNvSpPr txBox="1"/>
              <p:nvPr/>
            </p:nvSpPr>
            <p:spPr>
              <a:xfrm>
                <a:off x="1941094" y="3300004"/>
                <a:ext cx="2742908" cy="46076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200" dirty="0">
                    <a:solidFill>
                      <a:schemeClr val="tx1">
                        <a:alpha val="65000"/>
                      </a:schemeClr>
                    </a:solidFill>
                    <a:ea typeface="맑은 고딕" panose="020B0503020000020004" pitchFamily="50" charset="-127"/>
                  </a:rPr>
                  <a:t>Design an algorithm for optimizing your set system goals</a:t>
                </a:r>
                <a:endParaRPr lang="ko-KR" altLang="en-US" sz="1200" dirty="0">
                  <a:solidFill>
                    <a:schemeClr val="tx1">
                      <a:alpha val="65000"/>
                    </a:schemeClr>
                  </a:soli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123" name="TextBox 108">
                <a:extLst>
                  <a:ext uri="{FF2B5EF4-FFF2-40B4-BE49-F238E27FC236}">
                    <a16:creationId xmlns:a16="http://schemas.microsoft.com/office/drawing/2014/main" id="{829FFB8C-E5F1-40BC-BEE9-B4D6D57BF19F}"/>
                  </a:ext>
                </a:extLst>
              </p:cNvPr>
              <p:cNvSpPr txBox="1"/>
              <p:nvPr/>
            </p:nvSpPr>
            <p:spPr>
              <a:xfrm>
                <a:off x="1941094" y="2915327"/>
                <a:ext cx="29054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ko-KR" sz="1600" b="1" dirty="0">
                    <a:ea typeface="맑은 고딕" panose="020B0503020000020004" pitchFamily="50" charset="-127"/>
                    <a:cs typeface="Arial" panose="020B0604020202020204" pitchFamily="34" charset="0"/>
                  </a:rPr>
                  <a:t>DESIGN THE ALGORITHM</a:t>
                </a:r>
                <a:endParaRPr lang="ko-KR" altLang="en-US" sz="1600" b="1" dirty="0"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2F7C441-A1E3-4BA3-AE11-C71E4136BAB9}"/>
              </a:ext>
            </a:extLst>
          </p:cNvPr>
          <p:cNvGrpSpPr/>
          <p:nvPr/>
        </p:nvGrpSpPr>
        <p:grpSpPr>
          <a:xfrm>
            <a:off x="1780135" y="4473293"/>
            <a:ext cx="3824774" cy="1188204"/>
            <a:chOff x="1452464" y="1537464"/>
            <a:chExt cx="3824774" cy="1188204"/>
          </a:xfrm>
        </p:grpSpPr>
        <p:sp>
          <p:nvSpPr>
            <p:cNvPr id="125" name="사각형: 둥근 모서리 2">
              <a:extLst>
                <a:ext uri="{FF2B5EF4-FFF2-40B4-BE49-F238E27FC236}">
                  <a16:creationId xmlns:a16="http://schemas.microsoft.com/office/drawing/2014/main" id="{3B57CF6D-79C3-44AE-B3C8-2A206C6ADF9B}"/>
                </a:ext>
              </a:extLst>
            </p:cNvPr>
            <p:cNvSpPr/>
            <p:nvPr/>
          </p:nvSpPr>
          <p:spPr>
            <a:xfrm>
              <a:off x="1695094" y="1537464"/>
              <a:ext cx="3582144" cy="1188204"/>
            </a:xfrm>
            <a:prstGeom prst="roundRect">
              <a:avLst>
                <a:gd name="adj" fmla="val 9524"/>
              </a:avLst>
            </a:prstGeom>
            <a:solidFill>
              <a:srgbClr val="90C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6" name="사각형: 둥근 모서리 1">
              <a:extLst>
                <a:ext uri="{FF2B5EF4-FFF2-40B4-BE49-F238E27FC236}">
                  <a16:creationId xmlns:a16="http://schemas.microsoft.com/office/drawing/2014/main" id="{76D8DD26-6387-48DB-AE87-DA52D4DD3FD9}"/>
                </a:ext>
              </a:extLst>
            </p:cNvPr>
            <p:cNvSpPr/>
            <p:nvPr/>
          </p:nvSpPr>
          <p:spPr>
            <a:xfrm>
              <a:off x="1452464" y="1693129"/>
              <a:ext cx="527540" cy="5275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90C8D0"/>
              </a:solidFill>
            </a:ln>
            <a:effectLst>
              <a:outerShdw blurRad="12700" dist="254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 dirty="0">
                  <a:solidFill>
                    <a:srgbClr val="90C8D0"/>
                  </a:solidFill>
                  <a:cs typeface="Arial" panose="020B0604020202020204" pitchFamily="34" charset="0"/>
                </a:rPr>
                <a:t>5</a:t>
              </a:r>
              <a:endParaRPr lang="ko-KR" altLang="en-US" sz="2400" b="1" dirty="0">
                <a:solidFill>
                  <a:srgbClr val="90C8D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7" name="그룹 7">
              <a:extLst>
                <a:ext uri="{FF2B5EF4-FFF2-40B4-BE49-F238E27FC236}">
                  <a16:creationId xmlns:a16="http://schemas.microsoft.com/office/drawing/2014/main" id="{6178B55D-F023-4CAC-BC35-5A244ED28190}"/>
                </a:ext>
              </a:extLst>
            </p:cNvPr>
            <p:cNvGrpSpPr/>
            <p:nvPr/>
          </p:nvGrpSpPr>
          <p:grpSpPr>
            <a:xfrm>
              <a:off x="2286292" y="1693129"/>
              <a:ext cx="2905452" cy="845444"/>
              <a:chOff x="1941094" y="2915327"/>
              <a:chExt cx="2905452" cy="845444"/>
            </a:xfrm>
          </p:grpSpPr>
          <p:sp>
            <p:nvSpPr>
              <p:cNvPr id="128" name="TextBox 107">
                <a:extLst>
                  <a:ext uri="{FF2B5EF4-FFF2-40B4-BE49-F238E27FC236}">
                    <a16:creationId xmlns:a16="http://schemas.microsoft.com/office/drawing/2014/main" id="{2E5A3834-DF52-48CE-996B-676E68C7387C}"/>
                  </a:ext>
                </a:extLst>
              </p:cNvPr>
              <p:cNvSpPr txBox="1"/>
              <p:nvPr/>
            </p:nvSpPr>
            <p:spPr>
              <a:xfrm>
                <a:off x="1941094" y="3300004"/>
                <a:ext cx="2742908" cy="46076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200" dirty="0">
                    <a:solidFill>
                      <a:schemeClr val="tx1">
                        <a:alpha val="65000"/>
                      </a:schemeClr>
                    </a:solidFill>
                    <a:ea typeface="맑은 고딕" panose="020B0503020000020004" pitchFamily="50" charset="-127"/>
                  </a:rPr>
                  <a:t>Justify your algorithms and its outcomes to the stakeholders</a:t>
                </a:r>
                <a:endParaRPr lang="ko-KR" altLang="en-US" sz="1200" dirty="0">
                  <a:solidFill>
                    <a:schemeClr val="tx1">
                      <a:alpha val="65000"/>
                    </a:schemeClr>
                  </a:soli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129" name="TextBox 108">
                <a:extLst>
                  <a:ext uri="{FF2B5EF4-FFF2-40B4-BE49-F238E27FC236}">
                    <a16:creationId xmlns:a16="http://schemas.microsoft.com/office/drawing/2014/main" id="{43FAF5F4-BB82-4592-93DF-4089575070DE}"/>
                  </a:ext>
                </a:extLst>
              </p:cNvPr>
              <p:cNvSpPr txBox="1"/>
              <p:nvPr/>
            </p:nvSpPr>
            <p:spPr>
              <a:xfrm>
                <a:off x="1941094" y="2915327"/>
                <a:ext cx="29054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ko-KR" sz="1600" b="1" dirty="0">
                    <a:ea typeface="맑은 고딕" panose="020B0503020000020004" pitchFamily="50" charset="-127"/>
                    <a:cs typeface="Arial" panose="020B0604020202020204" pitchFamily="34" charset="0"/>
                  </a:rPr>
                  <a:t>EXPLAIN TO STAKEHOLDERS</a:t>
                </a:r>
                <a:endParaRPr lang="ko-KR" altLang="en-US" sz="1600" b="1" dirty="0"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2D687BE-8E27-4E7C-8928-1F79E44E1A10}"/>
              </a:ext>
            </a:extLst>
          </p:cNvPr>
          <p:cNvGrpSpPr/>
          <p:nvPr/>
        </p:nvGrpSpPr>
        <p:grpSpPr>
          <a:xfrm>
            <a:off x="6587090" y="4473293"/>
            <a:ext cx="3824774" cy="1188204"/>
            <a:chOff x="1452464" y="1537464"/>
            <a:chExt cx="3824774" cy="1188204"/>
          </a:xfrm>
        </p:grpSpPr>
        <p:sp>
          <p:nvSpPr>
            <p:cNvPr id="131" name="사각형: 둥근 모서리 2">
              <a:extLst>
                <a:ext uri="{FF2B5EF4-FFF2-40B4-BE49-F238E27FC236}">
                  <a16:creationId xmlns:a16="http://schemas.microsoft.com/office/drawing/2014/main" id="{3B4B0985-7E8F-4849-899A-64A0EE8D0464}"/>
                </a:ext>
              </a:extLst>
            </p:cNvPr>
            <p:cNvSpPr/>
            <p:nvPr/>
          </p:nvSpPr>
          <p:spPr>
            <a:xfrm>
              <a:off x="1695094" y="1537464"/>
              <a:ext cx="3582144" cy="1188204"/>
            </a:xfrm>
            <a:prstGeom prst="roundRect">
              <a:avLst>
                <a:gd name="adj" fmla="val 9524"/>
              </a:avLst>
            </a:prstGeom>
            <a:solidFill>
              <a:srgbClr val="B6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32" name="사각형: 둥근 모서리 1">
              <a:extLst>
                <a:ext uri="{FF2B5EF4-FFF2-40B4-BE49-F238E27FC236}">
                  <a16:creationId xmlns:a16="http://schemas.microsoft.com/office/drawing/2014/main" id="{8C677155-2038-4244-9AF5-CE6819E0C34B}"/>
                </a:ext>
              </a:extLst>
            </p:cNvPr>
            <p:cNvSpPr/>
            <p:nvPr/>
          </p:nvSpPr>
          <p:spPr>
            <a:xfrm>
              <a:off x="1452464" y="1693129"/>
              <a:ext cx="527540" cy="52754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B6B3C4"/>
              </a:solidFill>
            </a:ln>
            <a:effectLst>
              <a:outerShdw blurRad="12700" dist="254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 dirty="0">
                  <a:solidFill>
                    <a:srgbClr val="B6B3C4"/>
                  </a:solidFill>
                  <a:cs typeface="Arial" panose="020B0604020202020204" pitchFamily="34" charset="0"/>
                </a:rPr>
                <a:t>6</a:t>
              </a:r>
              <a:endParaRPr lang="ko-KR" altLang="en-US" sz="2400" b="1" dirty="0">
                <a:solidFill>
                  <a:srgbClr val="B6B3C4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3" name="그룹 7">
              <a:extLst>
                <a:ext uri="{FF2B5EF4-FFF2-40B4-BE49-F238E27FC236}">
                  <a16:creationId xmlns:a16="http://schemas.microsoft.com/office/drawing/2014/main" id="{02144332-6303-4272-A4FE-07E9D1E815FF}"/>
                </a:ext>
              </a:extLst>
            </p:cNvPr>
            <p:cNvGrpSpPr/>
            <p:nvPr/>
          </p:nvGrpSpPr>
          <p:grpSpPr>
            <a:xfrm>
              <a:off x="2286292" y="1693129"/>
              <a:ext cx="2905452" cy="845444"/>
              <a:chOff x="1941094" y="2915327"/>
              <a:chExt cx="2905452" cy="845444"/>
            </a:xfrm>
          </p:grpSpPr>
          <p:sp>
            <p:nvSpPr>
              <p:cNvPr id="134" name="TextBox 107">
                <a:extLst>
                  <a:ext uri="{FF2B5EF4-FFF2-40B4-BE49-F238E27FC236}">
                    <a16:creationId xmlns:a16="http://schemas.microsoft.com/office/drawing/2014/main" id="{C74E8AD1-0845-40B7-B8A0-5AB21E1FE8C9}"/>
                  </a:ext>
                </a:extLst>
              </p:cNvPr>
              <p:cNvSpPr txBox="1"/>
              <p:nvPr/>
            </p:nvSpPr>
            <p:spPr>
              <a:xfrm>
                <a:off x="1941094" y="3300004"/>
                <a:ext cx="2742908" cy="46076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200" dirty="0">
                    <a:solidFill>
                      <a:schemeClr val="tx1">
                        <a:alpha val="65000"/>
                      </a:schemeClr>
                    </a:solidFill>
                    <a:ea typeface="맑은 고딕" panose="020B0503020000020004" pitchFamily="50" charset="-127"/>
                  </a:rPr>
                  <a:t>Get feedback from the stakeholders to improve your algorithm</a:t>
                </a:r>
                <a:endParaRPr lang="ko-KR" altLang="en-US" sz="1200" dirty="0">
                  <a:solidFill>
                    <a:schemeClr val="tx1">
                      <a:alpha val="65000"/>
                    </a:schemeClr>
                  </a:solidFill>
                  <a:ea typeface="맑은 고딕" panose="020B0503020000020004" pitchFamily="50" charset="-127"/>
                </a:endParaRPr>
              </a:p>
            </p:txBody>
          </p:sp>
          <p:sp>
            <p:nvSpPr>
              <p:cNvPr id="135" name="TextBox 108">
                <a:extLst>
                  <a:ext uri="{FF2B5EF4-FFF2-40B4-BE49-F238E27FC236}">
                    <a16:creationId xmlns:a16="http://schemas.microsoft.com/office/drawing/2014/main" id="{82F91FFC-60A4-4B9D-8409-80A86C008688}"/>
                  </a:ext>
                </a:extLst>
              </p:cNvPr>
              <p:cNvSpPr txBox="1"/>
              <p:nvPr/>
            </p:nvSpPr>
            <p:spPr>
              <a:xfrm>
                <a:off x="1941094" y="2915327"/>
                <a:ext cx="29054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ko-KR" sz="1600" b="1" dirty="0">
                    <a:ea typeface="맑은 고딕" panose="020B0503020000020004" pitchFamily="50" charset="-127"/>
                    <a:cs typeface="Arial" panose="020B0604020202020204" pitchFamily="34" charset="0"/>
                  </a:rPr>
                  <a:t>FEEDBACK &amp; ITERATE</a:t>
                </a:r>
                <a:endParaRPr lang="ko-KR" altLang="en-US" sz="1600" b="1" dirty="0"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62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Ethics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396"/>
            <a:ext cx="10515600" cy="46815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CA" dirty="0">
                <a:latin typeface="Bierstadt"/>
              </a:rPr>
              <a:t>This module focused primarily on fairness in the form of distributive justice</a:t>
            </a:r>
            <a:endParaRPr lang="en-US"/>
          </a:p>
          <a:p>
            <a:pPr>
              <a:spcBef>
                <a:spcPts val="2400"/>
              </a:spcBef>
            </a:pPr>
            <a:r>
              <a:rPr lang="en-CA" dirty="0">
                <a:latin typeface="Bierstadt"/>
              </a:rPr>
              <a:t>There are many, many other aspects to ethics</a:t>
            </a:r>
          </a:p>
          <a:p>
            <a:pPr lvl="1"/>
            <a:r>
              <a:rPr lang="en-CA" sz="2400" dirty="0">
                <a:latin typeface="Bierstadt"/>
              </a:rPr>
              <a:t>Privacy</a:t>
            </a:r>
          </a:p>
          <a:p>
            <a:pPr lvl="1"/>
            <a:r>
              <a:rPr lang="en-CA" sz="2400" dirty="0">
                <a:latin typeface="Bierstadt"/>
              </a:rPr>
              <a:t>Safety &amp; reliability</a:t>
            </a:r>
          </a:p>
          <a:p>
            <a:pPr lvl="1"/>
            <a:r>
              <a:rPr lang="en-CA" sz="2400" dirty="0">
                <a:latin typeface="Bierstadt"/>
              </a:rPr>
              <a:t>Transparency</a:t>
            </a:r>
          </a:p>
          <a:p>
            <a:pPr lvl="1"/>
            <a:r>
              <a:rPr lang="en-CA" sz="2400" dirty="0">
                <a:latin typeface="Bierstadt"/>
              </a:rPr>
              <a:t>Consent</a:t>
            </a:r>
          </a:p>
          <a:p>
            <a:pPr lvl="1"/>
            <a:r>
              <a:rPr lang="en-CA" sz="2400" dirty="0">
                <a:latin typeface="Bierstadt"/>
              </a:rPr>
              <a:t>Rights</a:t>
            </a:r>
          </a:p>
          <a:p>
            <a:pPr lvl="1"/>
            <a:r>
              <a:rPr lang="en-CA" sz="2400" dirty="0">
                <a:latin typeface="Bierstadt"/>
              </a:rPr>
              <a:t>Data ownership</a:t>
            </a:r>
          </a:p>
          <a:p>
            <a:pPr lvl="1"/>
            <a:r>
              <a:rPr lang="en-CA" sz="2400" dirty="0">
                <a:latin typeface="Bierstadt"/>
              </a:rPr>
              <a:t>Agency</a:t>
            </a:r>
          </a:p>
          <a:p>
            <a:pPr lvl="1"/>
            <a:r>
              <a:rPr lang="en-CA" sz="2400" dirty="0">
                <a:latin typeface="Bierstadt"/>
              </a:rPr>
              <a:t>Environmental impact</a:t>
            </a:r>
          </a:p>
          <a:p>
            <a:pPr lvl="1"/>
            <a:r>
              <a:rPr lang="en-CA" sz="2400" dirty="0">
                <a:latin typeface="Bierstadt"/>
              </a:rPr>
              <a:t>…</a:t>
            </a:r>
          </a:p>
          <a:p>
            <a:pPr lvl="1"/>
            <a:endParaRPr lang="en-CA" sz="2400" dirty="0">
              <a:latin typeface="Bierstadt"/>
            </a:endParaRPr>
          </a:p>
        </p:txBody>
      </p:sp>
    </p:spTree>
    <p:extLst>
      <p:ext uri="{BB962C8B-B14F-4D97-AF65-F5344CB8AC3E}">
        <p14:creationId xmlns:p14="http://schemas.microsoft.com/office/powerpoint/2010/main" val="2535677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f8476d228d_0_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CA" sz="3600" dirty="0">
                <a:solidFill>
                  <a:srgbClr val="C00000"/>
                </a:solidFill>
                <a:latin typeface="Bierstadt"/>
                <a:ea typeface="Cambria Math"/>
              </a:rPr>
              <a:t>Acknowledgements</a:t>
            </a:r>
            <a:endParaRPr lang="en-US" sz="3600">
              <a:solidFill>
                <a:srgbClr val="C00000"/>
              </a:solidFill>
              <a:latin typeface="Bierstadt"/>
              <a:ea typeface="Cambria Math"/>
            </a:endParaRPr>
          </a:p>
        </p:txBody>
      </p:sp>
      <p:sp>
        <p:nvSpPr>
          <p:cNvPr id="428" name="Google Shape;428;gf8476d228d_0_84"/>
          <p:cNvSpPr txBox="1">
            <a:spLocks noGrp="1"/>
          </p:cNvSpPr>
          <p:nvPr>
            <p:ph type="body" idx="1"/>
          </p:nvPr>
        </p:nvSpPr>
        <p:spPr>
          <a:xfrm>
            <a:off x="838199" y="1309166"/>
            <a:ext cx="10912800" cy="47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dirty="0">
                <a:solidFill>
                  <a:schemeClr val="dk1"/>
                </a:solidFill>
              </a:rPr>
              <a:t>This module was created as part of an Embedded Ethics </a:t>
            </a:r>
            <a:r>
              <a:rPr lang="en-CA" sz="6150" dirty="0"/>
              <a:t>Education Initiative (E3I),</a:t>
            </a:r>
            <a:r>
              <a:rPr lang="en-CA" sz="6150" dirty="0">
                <a:solidFill>
                  <a:schemeClr val="dk1"/>
                </a:solidFill>
              </a:rPr>
              <a:t> a joint </a:t>
            </a:r>
            <a:r>
              <a:rPr lang="en-CA" sz="6150" dirty="0"/>
              <a:t>project</a:t>
            </a:r>
            <a:r>
              <a:rPr lang="en-CA" sz="6150" dirty="0">
                <a:solidFill>
                  <a:schemeClr val="dk1"/>
                </a:solidFill>
              </a:rPr>
              <a:t> between the Department of Computer Science</a:t>
            </a:r>
            <a:r>
              <a:rPr lang="en-CA" sz="6150" baseline="30000" dirty="0">
                <a:solidFill>
                  <a:schemeClr val="dk1"/>
                </a:solidFill>
              </a:rPr>
              <a:t>1</a:t>
            </a:r>
            <a:r>
              <a:rPr lang="en-CA" sz="6150" dirty="0">
                <a:solidFill>
                  <a:schemeClr val="dk1"/>
                </a:solidFill>
              </a:rPr>
              <a:t> and the Schwartz Reisman Institute for Technology and Society</a:t>
            </a:r>
            <a:r>
              <a:rPr lang="en-CA" sz="6150" baseline="30000" dirty="0">
                <a:solidFill>
                  <a:schemeClr val="dk1"/>
                </a:solidFill>
              </a:rPr>
              <a:t>2</a:t>
            </a:r>
            <a:r>
              <a:rPr lang="en-CA" sz="6150" dirty="0">
                <a:solidFill>
                  <a:schemeClr val="dk1"/>
                </a:solidFill>
              </a:rPr>
              <a:t>, University of Toronto.</a:t>
            </a:r>
            <a:endParaRPr sz="6150" dirty="0"/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endParaRPr sz="6150" dirty="0"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b="1" dirty="0">
                <a:solidFill>
                  <a:schemeClr val="dk1"/>
                </a:solidFill>
              </a:rPr>
              <a:t>Instructional Team:</a:t>
            </a:r>
            <a:endParaRPr sz="6150" dirty="0"/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dirty="0">
                <a:solidFill>
                  <a:schemeClr val="dk1"/>
                </a:solidFill>
              </a:rPr>
              <a:t>	 Nisarg Shah, Deepanshu Kush, </a:t>
            </a:r>
            <a:r>
              <a:rPr lang="en-CA" sz="6150" dirty="0"/>
              <a:t>Steven Coyne</a:t>
            </a:r>
            <a:r>
              <a:rPr lang="en-CA" sz="6150" dirty="0">
                <a:solidFill>
                  <a:schemeClr val="dk1"/>
                </a:solidFill>
              </a:rPr>
              <a:t>, Emma McClure</a:t>
            </a:r>
            <a:endParaRPr sz="6150" dirty="0"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endParaRPr sz="6150" dirty="0"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b="1" dirty="0">
                <a:solidFill>
                  <a:schemeClr val="dk1"/>
                </a:solidFill>
              </a:rPr>
              <a:t>Faculty Advisors:</a:t>
            </a:r>
            <a:endParaRPr sz="6150" dirty="0"/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dirty="0">
                <a:solidFill>
                  <a:schemeClr val="dk1"/>
                </a:solidFill>
              </a:rPr>
              <a:t>	Diane Horton</a:t>
            </a:r>
            <a:r>
              <a:rPr lang="en-CA" sz="6150" baseline="30000" dirty="0">
                <a:solidFill>
                  <a:schemeClr val="dk1"/>
                </a:solidFill>
              </a:rPr>
              <a:t>1</a:t>
            </a:r>
            <a:r>
              <a:rPr lang="en-CA" sz="6150" dirty="0"/>
              <a:t>, David Liu</a:t>
            </a:r>
            <a:r>
              <a:rPr lang="en-CA" sz="6150" baseline="30000" dirty="0"/>
              <a:t>1</a:t>
            </a:r>
            <a:r>
              <a:rPr lang="en-CA" sz="6150" dirty="0"/>
              <a:t>, </a:t>
            </a:r>
            <a:r>
              <a:rPr lang="en-CA" sz="6150" dirty="0">
                <a:solidFill>
                  <a:schemeClr val="dk1"/>
                </a:solidFill>
              </a:rPr>
              <a:t>and Sheila McIlraith</a:t>
            </a:r>
            <a:r>
              <a:rPr lang="en-CA" sz="6150" baseline="30000" dirty="0">
                <a:solidFill>
                  <a:schemeClr val="dk1"/>
                </a:solidFill>
              </a:rPr>
              <a:t>1,2</a:t>
            </a:r>
            <a:r>
              <a:rPr lang="en-CA" sz="6150" dirty="0">
                <a:solidFill>
                  <a:schemeClr val="dk1"/>
                </a:solidFill>
              </a:rPr>
              <a:t> </a:t>
            </a:r>
            <a:endParaRPr sz="6150" dirty="0"/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endParaRPr sz="6150" dirty="0"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b="1" dirty="0">
                <a:solidFill>
                  <a:schemeClr val="dk1"/>
                </a:solidFill>
              </a:rPr>
              <a:t>Department of Computer Science</a:t>
            </a:r>
            <a:endParaRPr sz="6150" dirty="0"/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b="1" dirty="0">
                <a:solidFill>
                  <a:schemeClr val="dk1"/>
                </a:solidFill>
              </a:rPr>
              <a:t>Schwartz Reisman Institute for Technology and Society</a:t>
            </a:r>
            <a:endParaRPr sz="6150" dirty="0"/>
          </a:p>
          <a:p>
            <a:pPr marL="1143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37765"/>
              <a:buNone/>
            </a:pPr>
            <a:r>
              <a:rPr lang="en-CA" sz="6150" b="1" dirty="0">
                <a:solidFill>
                  <a:schemeClr val="dk1"/>
                </a:solidFill>
              </a:rPr>
              <a:t>University of Toronto</a:t>
            </a:r>
            <a:endParaRPr sz="6150" dirty="0"/>
          </a:p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429" name="Google Shape;429;gf8476d228d_0_84" descr="Contact Us — Department of Computer Science, University of Toronto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79" y="5302820"/>
            <a:ext cx="4032338" cy="93953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f8476d228d_0_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CA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31" name="Google Shape;431;gf8476d228d_0_84" descr="Schwartz Reisman Institute for Technology and Society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871" y="5339910"/>
            <a:ext cx="5105639" cy="78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Breakout Activity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84EB46A-30D7-4C41-B569-6357FEA3E8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52452"/>
                <a:ext cx="10515600" cy="4681582"/>
              </a:xfrm>
            </p:spPr>
            <p:txBody>
              <a:bodyPr/>
              <a:lstStyle/>
              <a:p>
                <a:r>
                  <a:rPr lang="en-CA" dirty="0">
                    <a:solidFill>
                      <a:srgbClr val="C00000"/>
                    </a:solidFill>
                    <a:latin typeface="Bierstadt" panose="020B0004020202020204" pitchFamily="34" charset="0"/>
                  </a:rPr>
                  <a:t>Recall the vaccine distribution problem from the pre-module assignment:</a:t>
                </a:r>
              </a:p>
              <a:p>
                <a:pPr lvl="1"/>
                <a:r>
                  <a:rPr lang="en-CA" dirty="0">
                    <a:latin typeface="Bierstadt" panose="020B0004020202020204" pitchFamily="34" charset="0"/>
                  </a:rPr>
                  <a:t>You were an intern at an NGO distributing vaccines from suppliers to countries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dirty="0">
                    <a:latin typeface="Bierstadt" panose="020B0004020202020204" pitchFamily="34" charset="0"/>
                  </a:rPr>
                  <a:t> suppliers, each supplier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dirty="0">
                    <a:latin typeface="Bierstadt" panose="020B0004020202020204" pitchFamily="34" charset="0"/>
                  </a:rPr>
                  <a:t> can supply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CA" dirty="0">
                    <a:latin typeface="Bierstadt" panose="020B0004020202020204" pitchFamily="34" charset="0"/>
                  </a:rPr>
                  <a:t> doses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dirty="0">
                    <a:latin typeface="Bierstadt" panose="020B0004020202020204" pitchFamily="34" charset="0"/>
                  </a:rPr>
                  <a:t> countries, each country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CA" dirty="0">
                    <a:latin typeface="Bierstadt" panose="020B0004020202020204" pitchFamily="34" charset="0"/>
                  </a:rPr>
                  <a:t> is willing to purchase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A" dirty="0">
                    <a:latin typeface="Bierstadt" panose="020B0004020202020204" pitchFamily="34" charset="0"/>
                  </a:rPr>
                  <a:t> doses</a:t>
                </a:r>
              </a:p>
              <a:p>
                <a:pPr lvl="1"/>
                <a:r>
                  <a:rPr lang="en-CA" dirty="0">
                    <a:latin typeface="Bierstadt" panose="020B0004020202020204" pitchFamily="34" charset="0"/>
                  </a:rPr>
                  <a:t>You were given feasibility constraints dictating which suppliers can supply to which countries</a:t>
                </a:r>
              </a:p>
              <a:p>
                <a:pPr lvl="1"/>
                <a:r>
                  <a:rPr lang="en-CA" dirty="0">
                    <a:latin typeface="Bierstadt" panose="020B0004020202020204" pitchFamily="34" charset="0"/>
                  </a:rPr>
                  <a:t>You maximized the #doses delivered using network flow</a:t>
                </a:r>
              </a:p>
              <a:p>
                <a:pPr lvl="1"/>
                <a:endParaRPr lang="en-CA" dirty="0">
                  <a:latin typeface="Bierstadt" panose="020B0004020202020204" pitchFamily="34" charset="0"/>
                </a:endParaRPr>
              </a:p>
              <a:p>
                <a:r>
                  <a:rPr lang="en-CA" dirty="0">
                    <a:solidFill>
                      <a:srgbClr val="C00000"/>
                    </a:solidFill>
                    <a:latin typeface="Bierstadt" panose="020B0004020202020204" pitchFamily="34" charset="0"/>
                  </a:rPr>
                  <a:t>The goal of this breakout activity is to identify potential ethical issues with this</a:t>
                </a:r>
              </a:p>
              <a:p>
                <a:pPr lvl="1"/>
                <a:r>
                  <a:rPr lang="en-CA" dirty="0">
                    <a:latin typeface="Bierstadt" panose="020B0004020202020204" pitchFamily="34" charset="0"/>
                  </a:rPr>
                  <a:t>The issues may lie in your solution (maximize #doses delivered) or in the problem formulation itself</a:t>
                </a:r>
              </a:p>
              <a:p>
                <a:pPr lvl="1"/>
                <a:r>
                  <a:rPr lang="en-CA" dirty="0">
                    <a:latin typeface="Bierstadt" panose="020B0004020202020204" pitchFamily="34" charset="0"/>
                  </a:rPr>
                  <a:t>Interpret “ethical” in the broadest sense as you understand it</a:t>
                </a:r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84EB46A-30D7-4C41-B569-6357FEA3E8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52452"/>
                <a:ext cx="10515600" cy="4681582"/>
              </a:xfrm>
              <a:blipFill>
                <a:blip r:embed="rId2"/>
                <a:stretch>
                  <a:fillRect l="-348" t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32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Breakout Activity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 dirty="0">
                <a:solidFill>
                  <a:srgbClr val="C00000"/>
                </a:solidFill>
                <a:latin typeface="Bierstadt"/>
              </a:rPr>
              <a:t>Logistics</a:t>
            </a:r>
          </a:p>
          <a:p>
            <a:pPr lvl="1"/>
            <a:r>
              <a:rPr lang="en-CA" dirty="0">
                <a:latin typeface="Bierstadt"/>
              </a:rPr>
              <a:t>We will create breakout rooms of ~6-8 students each</a:t>
            </a:r>
          </a:p>
          <a:p>
            <a:pPr lvl="1"/>
            <a:r>
              <a:rPr lang="en-CA" dirty="0">
                <a:latin typeface="Bierstadt"/>
              </a:rPr>
              <a:t>A moderator will come to your breakout room and provide a link to a Google </a:t>
            </a:r>
            <a:r>
              <a:rPr lang="en-CA" dirty="0" err="1">
                <a:latin typeface="Bierstadt"/>
              </a:rPr>
              <a:t>Jamboard</a:t>
            </a:r>
            <a:endParaRPr lang="en-CA" dirty="0">
              <a:latin typeface="Bierstadt"/>
            </a:endParaRPr>
          </a:p>
          <a:p>
            <a:r>
              <a:rPr lang="en-CA" sz="2000" dirty="0" err="1">
                <a:solidFill>
                  <a:srgbClr val="C00000"/>
                </a:solidFill>
                <a:latin typeface="Bierstadt"/>
              </a:rPr>
              <a:t>Jamboard</a:t>
            </a:r>
            <a:endParaRPr lang="en-CA" sz="2000" dirty="0">
              <a:solidFill>
                <a:srgbClr val="C00000"/>
              </a:solidFill>
              <a:latin typeface="Bierstadt"/>
            </a:endParaRPr>
          </a:p>
          <a:p>
            <a:pPr lvl="1"/>
            <a:r>
              <a:rPr lang="en-CA" dirty="0">
                <a:latin typeface="Bierstadt"/>
              </a:rPr>
              <a:t>Frame 1 recalls the vaccine distribution problem</a:t>
            </a:r>
          </a:p>
          <a:p>
            <a:pPr lvl="1"/>
            <a:r>
              <a:rPr lang="en-CA" dirty="0">
                <a:latin typeface="Bierstadt"/>
              </a:rPr>
              <a:t>Frame 2 asks you to identify potential issues with your solution</a:t>
            </a:r>
          </a:p>
          <a:p>
            <a:pPr lvl="2"/>
            <a:r>
              <a:rPr lang="en-CA" dirty="0">
                <a:latin typeface="Bierstadt"/>
              </a:rPr>
              <a:t>[7-8 minutes] Answer the question on this frame as a group using sticky notes</a:t>
            </a:r>
          </a:p>
          <a:p>
            <a:pPr lvl="1"/>
            <a:r>
              <a:rPr lang="en-CA" dirty="0">
                <a:latin typeface="Bierstadt"/>
              </a:rPr>
              <a:t>Frame 3 asks you to identify potential issues with the problem formulation</a:t>
            </a:r>
          </a:p>
          <a:p>
            <a:pPr lvl="2"/>
            <a:r>
              <a:rPr lang="en-CA" dirty="0">
                <a:latin typeface="Bierstadt"/>
              </a:rPr>
              <a:t>[12-13 minutes] Answer the question on this frame as a group using sticky notes</a:t>
            </a:r>
          </a:p>
          <a:p>
            <a:pPr lvl="2"/>
            <a:endParaRPr lang="en-CA" dirty="0">
              <a:latin typeface="Bierstadt"/>
            </a:endParaRPr>
          </a:p>
          <a:p>
            <a:pPr lvl="1"/>
            <a:r>
              <a:rPr lang="en-CA" dirty="0">
                <a:latin typeface="Bierstadt"/>
              </a:rPr>
              <a:t>You have </a:t>
            </a:r>
            <a:r>
              <a:rPr lang="en-CA" b="1" dirty="0">
                <a:solidFill>
                  <a:srgbClr val="C00000"/>
                </a:solidFill>
                <a:latin typeface="Bierstadt"/>
              </a:rPr>
              <a:t>20 minutes</a:t>
            </a:r>
            <a:r>
              <a:rPr lang="en-CA" dirty="0">
                <a:latin typeface="Bierstadt"/>
              </a:rPr>
              <a:t> to work on this exercise!</a:t>
            </a:r>
          </a:p>
        </p:txBody>
      </p:sp>
    </p:spTree>
    <p:extLst>
      <p:ext uri="{BB962C8B-B14F-4D97-AF65-F5344CB8AC3E}">
        <p14:creationId xmlns:p14="http://schemas.microsoft.com/office/powerpoint/2010/main" val="274008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80C2-E3AA-453F-8DDC-A6ED4812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71790-AB2F-4AAD-95A3-E3A32912191F}"/>
              </a:ext>
            </a:extLst>
          </p:cNvPr>
          <p:cNvSpPr txBox="1"/>
          <p:nvPr/>
        </p:nvSpPr>
        <p:spPr>
          <a:xfrm>
            <a:off x="5044333" y="2941440"/>
            <a:ext cx="210333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3600" dirty="0">
                <a:latin typeface="Bierstadt"/>
              </a:rPr>
              <a:t>Breakout!</a:t>
            </a:r>
          </a:p>
        </p:txBody>
      </p:sp>
    </p:spTree>
    <p:extLst>
      <p:ext uri="{BB962C8B-B14F-4D97-AF65-F5344CB8AC3E}">
        <p14:creationId xmlns:p14="http://schemas.microsoft.com/office/powerpoint/2010/main" val="239076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Synthesis of Activity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7100"/>
            <a:ext cx="10515600" cy="46815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CA" b="1" dirty="0">
                <a:latin typeface="Bierstadt"/>
              </a:rPr>
              <a:t>Let’s go through some of the answers!</a:t>
            </a:r>
            <a:endParaRPr lang="en-US" dirty="0"/>
          </a:p>
          <a:p>
            <a:r>
              <a:rPr lang="en-CA" dirty="0">
                <a:solidFill>
                  <a:srgbClr val="C00000"/>
                </a:solidFill>
                <a:latin typeface="Bierstadt"/>
              </a:rPr>
              <a:t>Food for thought</a:t>
            </a:r>
          </a:p>
          <a:p>
            <a:pPr lvl="1"/>
            <a:r>
              <a:rPr lang="en-CA" sz="2400" dirty="0">
                <a:latin typeface="Bierstadt"/>
              </a:rPr>
              <a:t>Various dimensions in which a flawed problem formulation can lead to ethical issues</a:t>
            </a:r>
          </a:p>
          <a:p>
            <a:pPr lvl="1"/>
            <a:r>
              <a:rPr lang="en-CA" sz="2400" dirty="0">
                <a:latin typeface="Bierstadt"/>
              </a:rPr>
              <a:t>Various ways in which a solution can be unethical</a:t>
            </a:r>
          </a:p>
          <a:p>
            <a:r>
              <a:rPr lang="en-CA" dirty="0">
                <a:solidFill>
                  <a:srgbClr val="C00000"/>
                </a:solidFill>
                <a:latin typeface="Bierstadt"/>
              </a:rPr>
              <a:t>Takeaways</a:t>
            </a:r>
          </a:p>
          <a:p>
            <a:pPr lvl="1"/>
            <a:r>
              <a:rPr lang="en-CA" sz="2400" dirty="0">
                <a:latin typeface="Bierstadt"/>
              </a:rPr>
              <a:t>Before solving a problem, we should make sure we’re solving </a:t>
            </a:r>
            <a:r>
              <a:rPr lang="en-CA" sz="2400" i="1" dirty="0">
                <a:latin typeface="Bierstadt"/>
              </a:rPr>
              <a:t>the right</a:t>
            </a:r>
            <a:r>
              <a:rPr lang="en-CA" sz="2400" dirty="0">
                <a:latin typeface="Bierstadt"/>
              </a:rPr>
              <a:t> </a:t>
            </a:r>
            <a:r>
              <a:rPr lang="en-CA" sz="2400" i="1" dirty="0">
                <a:latin typeface="Bierstadt"/>
              </a:rPr>
              <a:t>problem</a:t>
            </a:r>
          </a:p>
          <a:p>
            <a:pPr lvl="1"/>
            <a:r>
              <a:rPr lang="en-CA" sz="2400" dirty="0">
                <a:latin typeface="Bierstadt"/>
              </a:rPr>
              <a:t>For solving the problem, we should first ensure we are implementing an ethical solution, and then worry about </a:t>
            </a:r>
            <a:r>
              <a:rPr lang="en-CA" sz="2400" i="1" dirty="0">
                <a:latin typeface="Bierstadt"/>
              </a:rPr>
              <a:t>how </a:t>
            </a:r>
            <a:r>
              <a:rPr lang="en-CA" sz="2400" dirty="0">
                <a:latin typeface="Bierstadt"/>
              </a:rPr>
              <a:t>to implement it</a:t>
            </a:r>
          </a:p>
        </p:txBody>
      </p:sp>
    </p:spTree>
    <p:extLst>
      <p:ext uri="{BB962C8B-B14F-4D97-AF65-F5344CB8AC3E}">
        <p14:creationId xmlns:p14="http://schemas.microsoft.com/office/powerpoint/2010/main" val="3026156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Stakeholders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 dirty="0">
                <a:latin typeface="Bierstadt"/>
              </a:rPr>
              <a:t>We will use stakeholder theory to explore some of the ethical aspects of vaccine distribution between countries 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  <a:latin typeface="Bierstadt"/>
              </a:rPr>
              <a:t>Primary stakeholders: </a:t>
            </a:r>
            <a:r>
              <a:rPr lang="en-US" dirty="0">
                <a:latin typeface="Bierstadt"/>
              </a:rPr>
              <a:t>people who are eligible to receive resources</a:t>
            </a:r>
          </a:p>
          <a:p>
            <a:pPr lvl="1"/>
            <a:r>
              <a:rPr lang="en-US" sz="2400" dirty="0">
                <a:latin typeface="Bierstadt"/>
              </a:rPr>
              <a:t>It is important that any valid claims made by primary stakeholders be acknowledged when distributing resources</a:t>
            </a:r>
          </a:p>
          <a:p>
            <a:pPr lvl="1"/>
            <a:r>
              <a:rPr lang="en-US" sz="2400" dirty="0">
                <a:latin typeface="Bierstadt"/>
              </a:rPr>
              <a:t>These claims will be framed in terms of “building blocks” (next slide)</a:t>
            </a:r>
          </a:p>
          <a:p>
            <a:r>
              <a:rPr lang="en-US" dirty="0">
                <a:solidFill>
                  <a:srgbClr val="C00000"/>
                </a:solidFill>
                <a:latin typeface="Bierstadt"/>
              </a:rPr>
              <a:t>Secondary stakeholders:</a:t>
            </a:r>
            <a:r>
              <a:rPr lang="en-US" dirty="0">
                <a:latin typeface="Bierstadt"/>
              </a:rPr>
              <a:t> people related to the situation who have special knowledge or expertise regarding it</a:t>
            </a:r>
          </a:p>
          <a:p>
            <a:pPr lvl="1"/>
            <a:r>
              <a:rPr lang="en-US" sz="2400" dirty="0">
                <a:latin typeface="Bierstadt"/>
              </a:rPr>
              <a:t>The special knowledge or expertise of stakeholders often reveals something important about how resources should be distributed</a:t>
            </a:r>
          </a:p>
          <a:p>
            <a:endParaRPr lang="en-US" dirty="0">
              <a:latin typeface="Bierstadt"/>
            </a:endParaRPr>
          </a:p>
          <a:p>
            <a:endParaRPr lang="en-CA" dirty="0">
              <a:latin typeface="Bierstadt"/>
            </a:endParaRPr>
          </a:p>
        </p:txBody>
      </p:sp>
    </p:spTree>
    <p:extLst>
      <p:ext uri="{BB962C8B-B14F-4D97-AF65-F5344CB8AC3E}">
        <p14:creationId xmlns:p14="http://schemas.microsoft.com/office/powerpoint/2010/main" val="2402646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p6">
            <a:extLst>
              <a:ext uri="{FF2B5EF4-FFF2-40B4-BE49-F238E27FC236}">
                <a16:creationId xmlns:a16="http://schemas.microsoft.com/office/drawing/2014/main" id="{661CB8EE-942F-4779-B770-6BD18D5B7ACD}"/>
              </a:ext>
            </a:extLst>
          </p:cNvPr>
          <p:cNvSpPr txBox="1">
            <a:spLocks/>
          </p:cNvSpPr>
          <p:nvPr/>
        </p:nvSpPr>
        <p:spPr>
          <a:xfrm>
            <a:off x="7810785" y="4798391"/>
            <a:ext cx="3018529" cy="54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>
              <a:spcBef>
                <a:spcPts val="0"/>
              </a:spcBef>
              <a:buClr>
                <a:schemeClr val="lt1"/>
              </a:buClr>
              <a:buSzPts val="2800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Efficiency</a:t>
            </a:r>
            <a:endParaRPr lang="en-US"/>
          </a:p>
          <a:p>
            <a:pPr marL="228600" indent="-50800">
              <a:buClr>
                <a:schemeClr val="lt1"/>
              </a:buClr>
              <a:buSzPts val="2800"/>
              <a:buFont typeface="Arial" panose="020B0604020202020204" pitchFamily="34" charset="0"/>
              <a:buNone/>
            </a:pPr>
            <a:endParaRPr lang="en-US">
              <a:latin typeface="Garamond"/>
              <a:ea typeface="Garamond"/>
              <a:cs typeface="Garamond"/>
              <a:sym typeface="Garamond"/>
            </a:endParaRPr>
          </a:p>
          <a:p>
            <a:pPr marL="228600" indent="-50800">
              <a:buClr>
                <a:schemeClr val="lt1"/>
              </a:buClr>
              <a:buSzPts val="2800"/>
              <a:buFont typeface="Arial" panose="020B0604020202020204" pitchFamily="34" charset="0"/>
              <a:buNone/>
            </a:pPr>
            <a:endParaRPr lang="en-US">
              <a:latin typeface="Garamond"/>
              <a:ea typeface="Garamond"/>
              <a:cs typeface="Garamond"/>
              <a:sym typeface="Garamond"/>
            </a:endParaRPr>
          </a:p>
          <a:p>
            <a:pPr marL="228600" indent="-50800">
              <a:buClr>
                <a:schemeClr val="lt1"/>
              </a:buClr>
              <a:buSzPts val="2800"/>
              <a:buFont typeface="Arial" panose="020B0604020202020204" pitchFamily="34" charset="0"/>
              <a:buNone/>
            </a:pPr>
            <a:endParaRPr lang="en-US">
              <a:latin typeface="Garamond"/>
              <a:ea typeface="Garamond"/>
              <a:cs typeface="Garamond"/>
              <a:sym typeface="Garamond"/>
            </a:endParaRPr>
          </a:p>
          <a:p>
            <a:pPr marL="228600" indent="-50800">
              <a:buClr>
                <a:schemeClr val="lt1"/>
              </a:buClr>
              <a:buSzPts val="2800"/>
              <a:buFont typeface="Arial" panose="020B0604020202020204" pitchFamily="34" charset="0"/>
              <a:buNone/>
            </a:pPr>
            <a:endParaRPr lang="en-US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" name="Google Shape;140;p6">
            <a:extLst>
              <a:ext uri="{FF2B5EF4-FFF2-40B4-BE49-F238E27FC236}">
                <a16:creationId xmlns:a16="http://schemas.microsoft.com/office/drawing/2014/main" id="{17D68F46-048B-4498-93A6-AB1BA3B1452C}"/>
              </a:ext>
            </a:extLst>
          </p:cNvPr>
          <p:cNvSpPr/>
          <p:nvPr/>
        </p:nvSpPr>
        <p:spPr>
          <a:xfrm>
            <a:off x="982998" y="1202720"/>
            <a:ext cx="4637407" cy="2468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BBD6E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1;p6">
            <a:extLst>
              <a:ext uri="{FF2B5EF4-FFF2-40B4-BE49-F238E27FC236}">
                <a16:creationId xmlns:a16="http://schemas.microsoft.com/office/drawing/2014/main" id="{D1A5CCDB-C207-4DE6-A720-4996A130EC98}"/>
              </a:ext>
            </a:extLst>
          </p:cNvPr>
          <p:cNvSpPr/>
          <p:nvPr/>
        </p:nvSpPr>
        <p:spPr>
          <a:xfrm>
            <a:off x="1006969" y="3946737"/>
            <a:ext cx="4637407" cy="2570824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2;p6">
            <a:extLst>
              <a:ext uri="{FF2B5EF4-FFF2-40B4-BE49-F238E27FC236}">
                <a16:creationId xmlns:a16="http://schemas.microsoft.com/office/drawing/2014/main" id="{1D627A26-4A2E-4B9D-A135-B9293B83F42C}"/>
              </a:ext>
            </a:extLst>
          </p:cNvPr>
          <p:cNvSpPr/>
          <p:nvPr/>
        </p:nvSpPr>
        <p:spPr>
          <a:xfrm>
            <a:off x="6619800" y="3991103"/>
            <a:ext cx="4637407" cy="24680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43;p6">
            <a:extLst>
              <a:ext uri="{FF2B5EF4-FFF2-40B4-BE49-F238E27FC236}">
                <a16:creationId xmlns:a16="http://schemas.microsoft.com/office/drawing/2014/main" id="{BB2F690B-E62A-4842-B82A-D44776AE3473}"/>
              </a:ext>
            </a:extLst>
          </p:cNvPr>
          <p:cNvSpPr/>
          <p:nvPr/>
        </p:nvSpPr>
        <p:spPr>
          <a:xfrm>
            <a:off x="6619800" y="1233551"/>
            <a:ext cx="4637407" cy="24680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4;p6">
            <a:extLst>
              <a:ext uri="{FF2B5EF4-FFF2-40B4-BE49-F238E27FC236}">
                <a16:creationId xmlns:a16="http://schemas.microsoft.com/office/drawing/2014/main" id="{2013EA84-79C4-43C1-A927-E8B4FF820192}"/>
              </a:ext>
            </a:extLst>
          </p:cNvPr>
          <p:cNvSpPr txBox="1"/>
          <p:nvPr/>
        </p:nvSpPr>
        <p:spPr>
          <a:xfrm>
            <a:off x="1200902" y="2935326"/>
            <a:ext cx="43011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Efficiency: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making sure resources are allocated where they are used most effectively</a:t>
            </a:r>
            <a:endParaRPr lang="en-US" sz="1600" b="0" i="0" u="none" strike="noStrike" cap="none" dirty="0">
              <a:solidFill>
                <a:schemeClr val="lt1"/>
              </a:solidFill>
              <a:latin typeface="Bierstadt"/>
              <a:ea typeface="Arial"/>
              <a:cs typeface="Arial"/>
            </a:endParaRPr>
          </a:p>
        </p:txBody>
      </p:sp>
      <p:sp>
        <p:nvSpPr>
          <p:cNvPr id="11" name="Google Shape;145;p6">
            <a:extLst>
              <a:ext uri="{FF2B5EF4-FFF2-40B4-BE49-F238E27FC236}">
                <a16:creationId xmlns:a16="http://schemas.microsoft.com/office/drawing/2014/main" id="{14949409-FB47-4346-8FFA-1EB8B51B588F}"/>
              </a:ext>
            </a:extLst>
          </p:cNvPr>
          <p:cNvSpPr txBox="1"/>
          <p:nvPr/>
        </p:nvSpPr>
        <p:spPr>
          <a:xfrm>
            <a:off x="1234783" y="5768089"/>
            <a:ext cx="42308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Desert: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making sure people get what they deserve (e.g. because they have worked for it)</a:t>
            </a:r>
            <a:endParaRPr lang="en-US" sz="1600" b="0" i="0" u="none" strike="noStrike" cap="none">
              <a:solidFill>
                <a:schemeClr val="lt1"/>
              </a:solidFill>
              <a:latin typeface="Bierstadt"/>
              <a:ea typeface="Arial"/>
              <a:cs typeface="Arial"/>
            </a:endParaRPr>
          </a:p>
        </p:txBody>
      </p:sp>
      <p:sp>
        <p:nvSpPr>
          <p:cNvPr id="12" name="Google Shape;146;p6">
            <a:extLst>
              <a:ext uri="{FF2B5EF4-FFF2-40B4-BE49-F238E27FC236}">
                <a16:creationId xmlns:a16="http://schemas.microsoft.com/office/drawing/2014/main" id="{D16CB12B-92BF-4612-A2E1-BAFF834EAFD2}"/>
              </a:ext>
            </a:extLst>
          </p:cNvPr>
          <p:cNvSpPr txBox="1"/>
          <p:nvPr/>
        </p:nvSpPr>
        <p:spPr>
          <a:xfrm>
            <a:off x="6718635" y="2906753"/>
            <a:ext cx="45440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Rights to a minimum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: making sure that everyone has a bare minimum needed to survive, thrive, etc.</a:t>
            </a:r>
            <a:endParaRPr lang="en-US" sz="1600" b="0" i="0" u="none" strike="noStrike" cap="none">
              <a:solidFill>
                <a:schemeClr val="lt1"/>
              </a:solidFill>
              <a:latin typeface="Bierstadt"/>
              <a:ea typeface="Arial"/>
              <a:cs typeface="Arial"/>
            </a:endParaRPr>
          </a:p>
        </p:txBody>
      </p:sp>
      <p:sp>
        <p:nvSpPr>
          <p:cNvPr id="13" name="Google Shape;147;p6">
            <a:extLst>
              <a:ext uri="{FF2B5EF4-FFF2-40B4-BE49-F238E27FC236}">
                <a16:creationId xmlns:a16="http://schemas.microsoft.com/office/drawing/2014/main" id="{F5FF4961-A6F2-4BD6-9FF1-4AF2EEBE8D33}"/>
              </a:ext>
            </a:extLst>
          </p:cNvPr>
          <p:cNvSpPr txBox="1"/>
          <p:nvPr/>
        </p:nvSpPr>
        <p:spPr>
          <a:xfrm>
            <a:off x="6945232" y="5612780"/>
            <a:ext cx="41582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Equality: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Bierstadt"/>
                <a:ea typeface="Calibri"/>
                <a:cs typeface="Calibri"/>
                <a:sym typeface="Calibri"/>
              </a:rPr>
              <a:t>making sure that everyone gets the same amount of resources, or that no one receives more or less for arbitrary reasons</a:t>
            </a:r>
            <a:endParaRPr lang="en-US" sz="1600" b="0" i="0" u="none" strike="noStrike" cap="none">
              <a:solidFill>
                <a:schemeClr val="lt1"/>
              </a:solidFill>
              <a:latin typeface="Bierstadt"/>
              <a:ea typeface="Arial"/>
              <a:cs typeface="Arial"/>
            </a:endParaRPr>
          </a:p>
        </p:txBody>
      </p:sp>
      <p:pic>
        <p:nvPicPr>
          <p:cNvPr id="14" name="Google Shape;148;p6" descr="Diagram&#10;&#10;Description automatically generated">
            <a:extLst>
              <a:ext uri="{FF2B5EF4-FFF2-40B4-BE49-F238E27FC236}">
                <a16:creationId xmlns:a16="http://schemas.microsoft.com/office/drawing/2014/main" id="{6015474C-B856-4B75-8FD8-C9E5586712D1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113" y="1428449"/>
            <a:ext cx="2121565" cy="141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9;p6" descr="A white plate with a face drawn on it&#10;&#10;Description automatically generated with medium confidence">
            <a:extLst>
              <a:ext uri="{FF2B5EF4-FFF2-40B4-BE49-F238E27FC236}">
                <a16:creationId xmlns:a16="http://schemas.microsoft.com/office/drawing/2014/main" id="{90F5B416-7F21-40F1-8CC9-956DBF12B2F3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5283" y="1426489"/>
            <a:ext cx="2076210" cy="138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0;p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8E37E4C0-39BD-4F0E-80DF-FA77065296B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114" y="4178231"/>
            <a:ext cx="2121565" cy="140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1;p6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id="{E51B7BE3-6D16-450E-942A-B0FFF1B53E78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5282" y="4156479"/>
            <a:ext cx="2076210" cy="138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7F62376-6BD5-4308-87BF-1F25CF894223}"/>
              </a:ext>
            </a:extLst>
          </p:cNvPr>
          <p:cNvSpPr txBox="1">
            <a:spLocks/>
          </p:cNvSpPr>
          <p:nvPr/>
        </p:nvSpPr>
        <p:spPr>
          <a:xfrm>
            <a:off x="838200" y="122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ierstadt"/>
                <a:ea typeface="Cambria Math"/>
              </a:rPr>
              <a:t>Building Blocks of a Theory of Fairness</a:t>
            </a:r>
            <a:endParaRPr lang="en-CA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ierstadt"/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35148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6815-FC3D-41BE-8467-201DD3CF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rgbClr val="002060"/>
                </a:solidFill>
                <a:latin typeface="Bierstadt"/>
                <a:ea typeface="Cambria Math"/>
              </a:rPr>
              <a:t>Breakout Activity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2625-C8CC-42CA-8F4F-C0CACC6A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EB46A-30D7-4C41-B569-6357FEA3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solidFill>
                  <a:srgbClr val="C00000"/>
                </a:solidFill>
                <a:latin typeface="Bierstadt"/>
              </a:rPr>
              <a:t>Logistics</a:t>
            </a:r>
            <a:endParaRPr lang="en-CA">
              <a:solidFill>
                <a:srgbClr val="C00000"/>
              </a:solidFill>
              <a:latin typeface="Bierstadt"/>
            </a:endParaRPr>
          </a:p>
          <a:p>
            <a:pPr lvl="1"/>
            <a:r>
              <a:rPr lang="en-CA" sz="2400" dirty="0">
                <a:latin typeface="Bierstadt"/>
              </a:rPr>
              <a:t>We will create the same breakout rooms as in previous activities</a:t>
            </a:r>
          </a:p>
          <a:p>
            <a:pPr lvl="1"/>
            <a:r>
              <a:rPr lang="en-CA" sz="2400" dirty="0">
                <a:latin typeface="Bierstadt"/>
              </a:rPr>
              <a:t>A moderator will come to your breakout room and provide a link to a new Google </a:t>
            </a:r>
            <a:r>
              <a:rPr lang="en-CA" sz="2400" dirty="0" err="1">
                <a:latin typeface="Bierstadt"/>
              </a:rPr>
              <a:t>Jamboard</a:t>
            </a:r>
            <a:endParaRPr lang="en-CA" sz="2400" dirty="0">
              <a:latin typeface="Bierstadt"/>
            </a:endParaRPr>
          </a:p>
          <a:p>
            <a:r>
              <a:rPr lang="en-CA" err="1">
                <a:solidFill>
                  <a:srgbClr val="C00000"/>
                </a:solidFill>
                <a:latin typeface="Bierstadt"/>
              </a:rPr>
              <a:t>Jamboard</a:t>
            </a:r>
            <a:endParaRPr lang="en-CA">
              <a:solidFill>
                <a:srgbClr val="C00000"/>
              </a:solidFill>
              <a:latin typeface="Bierstadt"/>
            </a:endParaRPr>
          </a:p>
          <a:p>
            <a:pPr lvl="1"/>
            <a:r>
              <a:rPr lang="en-CA" sz="2400" dirty="0">
                <a:latin typeface="Bierstadt"/>
              </a:rPr>
              <a:t>Frame 1 describes various stakeholders and tells you which stakeholder’s perspective you are supposed to take</a:t>
            </a:r>
          </a:p>
          <a:p>
            <a:pPr lvl="1"/>
            <a:r>
              <a:rPr lang="en-CA" sz="2400" dirty="0">
                <a:latin typeface="Bierstadt"/>
              </a:rPr>
              <a:t>Frames 2 and 3 ask you questions that you need to answer from your stakeholder’s perspective</a:t>
            </a:r>
          </a:p>
          <a:p>
            <a:pPr lvl="1"/>
            <a:endParaRPr lang="en-CA" sz="2400" dirty="0">
              <a:latin typeface="Bierstadt"/>
            </a:endParaRPr>
          </a:p>
          <a:p>
            <a:pPr lvl="1"/>
            <a:r>
              <a:rPr lang="en-CA" sz="2400" dirty="0">
                <a:latin typeface="Bierstadt"/>
              </a:rPr>
              <a:t>You have </a:t>
            </a:r>
            <a:r>
              <a:rPr lang="en-CA" sz="2400" b="1" dirty="0">
                <a:solidFill>
                  <a:srgbClr val="C00000"/>
                </a:solidFill>
                <a:latin typeface="Bierstadt"/>
              </a:rPr>
              <a:t>20 minutes</a:t>
            </a:r>
            <a:r>
              <a:rPr lang="en-CA" sz="2400" dirty="0">
                <a:latin typeface="Bierstadt"/>
              </a:rPr>
              <a:t> to work on this exercise!</a:t>
            </a:r>
          </a:p>
          <a:p>
            <a:endParaRPr lang="en-US" dirty="0">
              <a:latin typeface="Bierstadt"/>
            </a:endParaRPr>
          </a:p>
          <a:p>
            <a:endParaRPr lang="en-CA" dirty="0">
              <a:latin typeface="Bierstadt"/>
            </a:endParaRPr>
          </a:p>
        </p:txBody>
      </p:sp>
    </p:spTree>
    <p:extLst>
      <p:ext uri="{BB962C8B-B14F-4D97-AF65-F5344CB8AC3E}">
        <p14:creationId xmlns:p14="http://schemas.microsoft.com/office/powerpoint/2010/main" val="129353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80C2-E3AA-453F-8DDC-A6ED4812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6071-0685-4230-8B9C-038D96A6F3B1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71790-AB2F-4AAD-95A3-E3A32912191F}"/>
              </a:ext>
            </a:extLst>
          </p:cNvPr>
          <p:cNvSpPr txBox="1"/>
          <p:nvPr/>
        </p:nvSpPr>
        <p:spPr>
          <a:xfrm>
            <a:off x="5044334" y="2866313"/>
            <a:ext cx="210333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CA" sz="3600" dirty="0">
                <a:latin typeface="Bierstadt"/>
              </a:rPr>
              <a:t>Breakout!</a:t>
            </a:r>
          </a:p>
        </p:txBody>
      </p:sp>
    </p:spTree>
    <p:extLst>
      <p:ext uri="{BB962C8B-B14F-4D97-AF65-F5344CB8AC3E}">
        <p14:creationId xmlns:p14="http://schemas.microsoft.com/office/powerpoint/2010/main" val="3919185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62958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isarg Teaching Template.potx" id="{35763A71-2CC9-473A-8FDF-0E1A9D19F653}" vid="{C8C3ECE6-EA3A-4450-B9F2-55A24BEC6EC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1241</Words>
  <Application>Microsoft Office PowerPoint</Application>
  <PresentationFormat>Widescreen</PresentationFormat>
  <Paragraphs>180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-apple-system</vt:lpstr>
      <vt:lpstr>Bierstadt</vt:lpstr>
      <vt:lpstr>Wingdings</vt:lpstr>
      <vt:lpstr>Garamond</vt:lpstr>
      <vt:lpstr>Arial</vt:lpstr>
      <vt:lpstr>Cambria Math</vt:lpstr>
      <vt:lpstr>Courier New</vt:lpstr>
      <vt:lpstr>Calibri</vt:lpstr>
      <vt:lpstr>맑은 고딕</vt:lpstr>
      <vt:lpstr>Office Theme</vt:lpstr>
      <vt:lpstr>Custom Design</vt:lpstr>
      <vt:lpstr>PowerPoint Presentation</vt:lpstr>
      <vt:lpstr>Breakout Activity 1</vt:lpstr>
      <vt:lpstr>Breakout Activity 1</vt:lpstr>
      <vt:lpstr>PowerPoint Presentation</vt:lpstr>
      <vt:lpstr>Synthesis of Activity 1</vt:lpstr>
      <vt:lpstr>Stakeholders</vt:lpstr>
      <vt:lpstr>PowerPoint Presentation</vt:lpstr>
      <vt:lpstr>Breakout Activity 2</vt:lpstr>
      <vt:lpstr>PowerPoint Presentation</vt:lpstr>
      <vt:lpstr>Synthesis of Activity 2</vt:lpstr>
      <vt:lpstr>Synthesis of Activity 2</vt:lpstr>
      <vt:lpstr>PowerPoint Presentation</vt:lpstr>
      <vt:lpstr>Poll 1</vt:lpstr>
      <vt:lpstr>Poll 2</vt:lpstr>
      <vt:lpstr>Poll 3</vt:lpstr>
      <vt:lpstr>PowerPoint Presentation</vt:lpstr>
      <vt:lpstr>Designing an Ethical Algorithm</vt:lpstr>
      <vt:lpstr>Ethics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Embedded Ethics: Ethics of Algorithms for Resource Allocation  </dc:title>
  <dc:creator/>
  <cp:lastModifiedBy/>
  <cp:revision>117</cp:revision>
  <dcterms:created xsi:type="dcterms:W3CDTF">2019-10-09T12:23:24Z</dcterms:created>
  <dcterms:modified xsi:type="dcterms:W3CDTF">2024-03-18T12:30:34Z</dcterms:modified>
</cp:coreProperties>
</file>